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nter Light"/>
      <p:regular r:id="rId19"/>
      <p:bold r:id="rId20"/>
    </p:embeddedFont>
    <p:embeddedFont>
      <p:font typeface="Inter"/>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E54DF0-54E7-495B-AD2C-5EEBB1C8015E}">
  <a:tblStyle styleId="{98E54DF0-54E7-495B-AD2C-5EEBB1C801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Light-bold.fntdata"/><Relationship Id="rId11" Type="http://schemas.openxmlformats.org/officeDocument/2006/relationships/slide" Target="slides/slide5.xml"/><Relationship Id="rId22" Type="http://schemas.openxmlformats.org/officeDocument/2006/relationships/font" Target="fonts/Inter-bold.fntdata"/><Relationship Id="rId10" Type="http://schemas.openxmlformats.org/officeDocument/2006/relationships/slide" Target="slides/slide4.xml"/><Relationship Id="rId21" Type="http://schemas.openxmlformats.org/officeDocument/2006/relationships/font" Target="fonts/Inter-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InterLight-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ce42fc0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Jose</a:t>
            </a:r>
            <a:endParaRPr/>
          </a:p>
        </p:txBody>
      </p:sp>
      <p:sp>
        <p:nvSpPr>
          <p:cNvPr id="72" name="Google Shape;72;g26ce42fc0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7f4eb23f7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2c7f4eb23f7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ce42fc000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26ce42fc000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ce42fc000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26ce42fc000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7f4eb23f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CA">
                <a:solidFill>
                  <a:schemeClr val="dk1"/>
                </a:solidFill>
              </a:rPr>
              <a:t>Jose</a:t>
            </a:r>
            <a:endParaRPr>
              <a:solidFill>
                <a:schemeClr val="dk1"/>
              </a:solidFill>
            </a:endParaRPr>
          </a:p>
          <a:p>
            <a:pPr indent="0" lvl="0" marL="0" rtl="0" algn="l">
              <a:lnSpc>
                <a:spcPct val="13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0000"/>
              </a:lnSpc>
              <a:spcBef>
                <a:spcPts val="0"/>
              </a:spcBef>
              <a:spcAft>
                <a:spcPts val="0"/>
              </a:spcAft>
              <a:buClr>
                <a:schemeClr val="dk1"/>
              </a:buClr>
              <a:buSzPts val="1100"/>
              <a:buFont typeface="Arial"/>
              <a:buNone/>
            </a:pPr>
            <a:r>
              <a:rPr lang="en-CA">
                <a:solidFill>
                  <a:schemeClr val="dk1"/>
                </a:solidFill>
              </a:rPr>
              <a:t>By answering these questions, we will be able to assist large streaming platforms (more largely Netflix) create more cross-collaboration between actors across the network as well as help them offer more diverse content that is tailored to the tastes of audiences in different locations.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88" name="Google Shape;88;g2c7f4eb23f7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7f4eb23f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300"/>
              <a:t>Simrat</a:t>
            </a:r>
            <a:endParaRPr sz="1300"/>
          </a:p>
          <a:p>
            <a:pPr indent="-311150" lvl="0" marL="457200" rtl="0" algn="l">
              <a:lnSpc>
                <a:spcPct val="100000"/>
              </a:lnSpc>
              <a:spcBef>
                <a:spcPts val="0"/>
              </a:spcBef>
              <a:spcAft>
                <a:spcPts val="0"/>
              </a:spcAft>
              <a:buSzPts val="1300"/>
              <a:buChar char="●"/>
            </a:pPr>
            <a:r>
              <a:rPr lang="en-CA" sz="1300"/>
              <a:t>In the network, nodes are represented by movie, cast members involved in it and directors who directed the movie</a:t>
            </a:r>
            <a:endParaRPr sz="1300"/>
          </a:p>
          <a:p>
            <a:pPr indent="-311150" lvl="0" marL="457200" rtl="0" algn="l">
              <a:lnSpc>
                <a:spcPct val="100000"/>
              </a:lnSpc>
              <a:spcBef>
                <a:spcPts val="0"/>
              </a:spcBef>
              <a:spcAft>
                <a:spcPts val="0"/>
              </a:spcAft>
              <a:buSzPts val="1300"/>
              <a:buChar char="●"/>
            </a:pPr>
            <a:r>
              <a:rPr lang="en-CA" sz="1300"/>
              <a:t>links/edges represents the various interactions in the movie making process</a:t>
            </a:r>
            <a:endParaRPr sz="1300"/>
          </a:p>
          <a:p>
            <a:pPr indent="-311150" lvl="0" marL="457200" rtl="0" algn="l">
              <a:lnSpc>
                <a:spcPct val="100000"/>
              </a:lnSpc>
              <a:spcBef>
                <a:spcPts val="0"/>
              </a:spcBef>
              <a:spcAft>
                <a:spcPts val="0"/>
              </a:spcAft>
              <a:buSzPts val="1300"/>
              <a:buChar char="●"/>
            </a:pPr>
            <a:r>
              <a:rPr lang="en-CA" sz="1300"/>
              <a:t>Our network had three types of edges</a:t>
            </a:r>
            <a:endParaRPr sz="1300"/>
          </a:p>
          <a:p>
            <a:pPr indent="-311150" lvl="1" marL="914400" rtl="0" algn="l">
              <a:lnSpc>
                <a:spcPct val="100000"/>
              </a:lnSpc>
              <a:spcBef>
                <a:spcPts val="0"/>
              </a:spcBef>
              <a:spcAft>
                <a:spcPts val="0"/>
              </a:spcAft>
              <a:buSzPts val="1300"/>
              <a:buChar char="○"/>
            </a:pPr>
            <a:r>
              <a:rPr lang="en-CA" sz="1300"/>
              <a:t>Edge between Cast </a:t>
            </a:r>
            <a:r>
              <a:rPr lang="en-CA" sz="1300"/>
              <a:t>and </a:t>
            </a:r>
            <a:r>
              <a:rPr lang="en-CA" sz="1300"/>
              <a:t>movies representing the cast members that appeared in the movie</a:t>
            </a:r>
            <a:endParaRPr sz="1300"/>
          </a:p>
          <a:p>
            <a:pPr indent="-311150" lvl="1" marL="914400" rtl="0" algn="l">
              <a:lnSpc>
                <a:spcPct val="100000"/>
              </a:lnSpc>
              <a:spcBef>
                <a:spcPts val="0"/>
              </a:spcBef>
              <a:spcAft>
                <a:spcPts val="0"/>
              </a:spcAft>
              <a:buSzPts val="1300"/>
              <a:buChar char="○"/>
            </a:pPr>
            <a:r>
              <a:rPr lang="en-CA" sz="1300">
                <a:solidFill>
                  <a:schemeClr val="dk1"/>
                </a:solidFill>
              </a:rPr>
              <a:t>Edge between </a:t>
            </a:r>
            <a:r>
              <a:rPr lang="en-CA" sz="1300"/>
              <a:t>Directors and movies, representing the directors who directed the movie</a:t>
            </a:r>
            <a:endParaRPr sz="1300"/>
          </a:p>
          <a:p>
            <a:pPr indent="-311150" lvl="1" marL="914400" rtl="0" algn="l">
              <a:lnSpc>
                <a:spcPct val="100000"/>
              </a:lnSpc>
              <a:spcBef>
                <a:spcPts val="0"/>
              </a:spcBef>
              <a:spcAft>
                <a:spcPts val="0"/>
              </a:spcAft>
              <a:buSzPts val="1300"/>
              <a:buChar char="○"/>
            </a:pPr>
            <a:r>
              <a:rPr lang="en-CA" sz="1300">
                <a:solidFill>
                  <a:schemeClr val="dk1"/>
                </a:solidFill>
              </a:rPr>
              <a:t>Edge between </a:t>
            </a:r>
            <a:r>
              <a:rPr lang="en-CA" sz="1300"/>
              <a:t>Directors</a:t>
            </a:r>
            <a:r>
              <a:rPr lang="en-CA" sz="1300"/>
              <a:t> and cast, if they have worked together</a:t>
            </a:r>
            <a:endParaRPr/>
          </a:p>
        </p:txBody>
      </p:sp>
      <p:sp>
        <p:nvSpPr>
          <p:cNvPr id="101" name="Google Shape;101;g2c7f4eb23f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7f4eb23f7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CA" sz="1400">
                <a:solidFill>
                  <a:schemeClr val="dk1"/>
                </a:solidFill>
              </a:rPr>
              <a:t>Simrat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SzPts val="1100"/>
              <a:buNone/>
            </a:pPr>
            <a:r>
              <a:rPr lang="en-CA" sz="1400"/>
              <a:t>Some of the statistics for our network</a:t>
            </a:r>
            <a:endParaRPr sz="1400"/>
          </a:p>
          <a:p>
            <a:pPr indent="-317500" lvl="0" marL="457200" rtl="0" algn="l">
              <a:lnSpc>
                <a:spcPct val="100000"/>
              </a:lnSpc>
              <a:spcBef>
                <a:spcPts val="0"/>
              </a:spcBef>
              <a:spcAft>
                <a:spcPts val="0"/>
              </a:spcAft>
              <a:buSzPts val="1400"/>
              <a:buChar char="●"/>
            </a:pPr>
            <a:r>
              <a:rPr lang="en-CA" sz="1400"/>
              <a:t>Total number of nodes were around 35,000 and total number of edges were around 95,500</a:t>
            </a:r>
            <a:endParaRPr sz="1400"/>
          </a:p>
          <a:p>
            <a:pPr indent="-317500" lvl="0" marL="457200" rtl="0" algn="l">
              <a:lnSpc>
                <a:spcPct val="100000"/>
              </a:lnSpc>
              <a:spcBef>
                <a:spcPts val="0"/>
              </a:spcBef>
              <a:spcAft>
                <a:spcPts val="0"/>
              </a:spcAft>
              <a:buSzPts val="1400"/>
              <a:buChar char="●"/>
            </a:pPr>
            <a:r>
              <a:rPr lang="en-CA" sz="1400"/>
              <a:t>Total connected components were equal to 512</a:t>
            </a:r>
            <a:endParaRPr sz="1400"/>
          </a:p>
          <a:p>
            <a:pPr indent="-317500" lvl="0" marL="457200" rtl="0" algn="l">
              <a:lnSpc>
                <a:spcPct val="100000"/>
              </a:lnSpc>
              <a:spcBef>
                <a:spcPts val="0"/>
              </a:spcBef>
              <a:spcAft>
                <a:spcPts val="0"/>
              </a:spcAft>
              <a:buSzPts val="1400"/>
              <a:buChar char="●"/>
            </a:pPr>
            <a:r>
              <a:rPr lang="en-CA" sz="1400"/>
              <a:t>Degree of nodes ranged from 1 to highest 133</a:t>
            </a:r>
            <a:endParaRPr sz="1400"/>
          </a:p>
          <a:p>
            <a:pPr indent="-317500" lvl="0" marL="457200" rtl="0" algn="l">
              <a:lnSpc>
                <a:spcPct val="100000"/>
              </a:lnSpc>
              <a:spcBef>
                <a:spcPts val="0"/>
              </a:spcBef>
              <a:spcAft>
                <a:spcPts val="0"/>
              </a:spcAft>
              <a:buSzPts val="1400"/>
              <a:buChar char="●"/>
            </a:pPr>
            <a:r>
              <a:rPr lang="en-CA" sz="1400"/>
              <a:t>The average degree for movies were 8.28 reflecting the collaborative nature of 8 actors and directors per film</a:t>
            </a:r>
            <a:endParaRPr sz="1400"/>
          </a:p>
          <a:p>
            <a:pPr indent="-317500" lvl="0" marL="457200" rtl="0" algn="l">
              <a:lnSpc>
                <a:spcPct val="100000"/>
              </a:lnSpc>
              <a:spcBef>
                <a:spcPts val="0"/>
              </a:spcBef>
              <a:spcAft>
                <a:spcPts val="0"/>
              </a:spcAft>
              <a:buSzPts val="1400"/>
              <a:buChar char="●"/>
            </a:pPr>
            <a:r>
              <a:rPr lang="en-CA" sz="1400"/>
              <a:t>The average degree of directors were 10.99 which shows the central role in the industry due to larger number of connections</a:t>
            </a:r>
            <a:endParaRPr sz="1400"/>
          </a:p>
          <a:p>
            <a:pPr indent="-317500" lvl="0" marL="457200" rtl="0" algn="l">
              <a:lnSpc>
                <a:spcPct val="100000"/>
              </a:lnSpc>
              <a:spcBef>
                <a:spcPts val="0"/>
              </a:spcBef>
              <a:spcAft>
                <a:spcPts val="0"/>
              </a:spcAft>
              <a:buSzPts val="1400"/>
              <a:buChar char="●"/>
            </a:pPr>
            <a:r>
              <a:rPr lang="en-CA" sz="1400"/>
              <a:t>The average degree of cast members of 3.63 which shows that actors are less connected than directors.</a:t>
            </a:r>
            <a:endParaRPr sz="1400"/>
          </a:p>
          <a:p>
            <a:pPr indent="0" lvl="0" marL="0" rtl="0" algn="l">
              <a:lnSpc>
                <a:spcPct val="100000"/>
              </a:lnSpc>
              <a:spcBef>
                <a:spcPts val="0"/>
              </a:spcBef>
              <a:spcAft>
                <a:spcPts val="0"/>
              </a:spcAft>
              <a:buNone/>
            </a:pPr>
            <a:r>
              <a:t/>
            </a:r>
            <a:endParaRPr/>
          </a:p>
        </p:txBody>
      </p:sp>
      <p:sp>
        <p:nvSpPr>
          <p:cNvPr id="163" name="Google Shape;163;g2c7f4eb23f7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7f4eb23f7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500">
                <a:solidFill>
                  <a:schemeClr val="dk1"/>
                </a:solidFill>
              </a:rPr>
              <a:t>Simrat</a:t>
            </a:r>
            <a:endParaRPr sz="1500"/>
          </a:p>
          <a:p>
            <a:pPr indent="-323850" lvl="0" marL="457200" rtl="0" algn="l">
              <a:lnSpc>
                <a:spcPct val="100000"/>
              </a:lnSpc>
              <a:spcBef>
                <a:spcPts val="0"/>
              </a:spcBef>
              <a:spcAft>
                <a:spcPts val="0"/>
              </a:spcAft>
              <a:buSzPts val="1500"/>
              <a:buChar char="●"/>
            </a:pPr>
            <a:r>
              <a:rPr lang="en-CA" sz="1500"/>
              <a:t>The following is the visualisation of our network</a:t>
            </a:r>
            <a:endParaRPr sz="1500"/>
          </a:p>
          <a:p>
            <a:pPr indent="-323850" lvl="0" marL="457200" rtl="0" algn="l">
              <a:lnSpc>
                <a:spcPct val="100000"/>
              </a:lnSpc>
              <a:spcBef>
                <a:spcPts val="0"/>
              </a:spcBef>
              <a:spcAft>
                <a:spcPts val="0"/>
              </a:spcAft>
              <a:buSzPts val="1500"/>
              <a:buChar char="●"/>
            </a:pPr>
            <a:r>
              <a:rPr lang="en-CA" sz="1500"/>
              <a:t>Every movie is represented by orange node</a:t>
            </a:r>
            <a:endParaRPr sz="1500"/>
          </a:p>
          <a:p>
            <a:pPr indent="-323850" lvl="0" marL="457200" rtl="0" algn="l">
              <a:lnSpc>
                <a:spcPct val="100000"/>
              </a:lnSpc>
              <a:spcBef>
                <a:spcPts val="0"/>
              </a:spcBef>
              <a:spcAft>
                <a:spcPts val="0"/>
              </a:spcAft>
              <a:buSzPts val="1500"/>
              <a:buChar char="●"/>
            </a:pPr>
            <a:r>
              <a:rPr lang="en-CA" sz="1500"/>
              <a:t>Every</a:t>
            </a:r>
            <a:r>
              <a:rPr lang="en-CA" sz="1500"/>
              <a:t> director is </a:t>
            </a:r>
            <a:r>
              <a:rPr lang="en-CA" sz="1500"/>
              <a:t>represented</a:t>
            </a:r>
            <a:r>
              <a:rPr lang="en-CA" sz="1500"/>
              <a:t> by green node </a:t>
            </a:r>
            <a:endParaRPr sz="1500"/>
          </a:p>
          <a:p>
            <a:pPr indent="-323850" lvl="0" marL="457200" rtl="0" algn="l">
              <a:lnSpc>
                <a:spcPct val="100000"/>
              </a:lnSpc>
              <a:spcBef>
                <a:spcPts val="0"/>
              </a:spcBef>
              <a:spcAft>
                <a:spcPts val="0"/>
              </a:spcAft>
              <a:buSzPts val="1500"/>
              <a:buChar char="●"/>
            </a:pPr>
            <a:r>
              <a:rPr lang="en-CA" sz="1500"/>
              <a:t>And all the cast members are represented by violet node</a:t>
            </a:r>
            <a:endParaRPr sz="1500"/>
          </a:p>
          <a:p>
            <a:pPr indent="-323850" lvl="0" marL="457200" rtl="0" algn="l">
              <a:spcBef>
                <a:spcPts val="0"/>
              </a:spcBef>
              <a:spcAft>
                <a:spcPts val="0"/>
              </a:spcAft>
              <a:buSzPts val="1500"/>
              <a:buChar char="●"/>
            </a:pPr>
            <a:r>
              <a:rPr lang="en-CA" sz="1500">
                <a:solidFill>
                  <a:schemeClr val="dk1"/>
                </a:solidFill>
              </a:rPr>
              <a:t>The size of the node represents the degree of a node. Higher the degree, bigger the node is.</a:t>
            </a:r>
            <a:endParaRPr sz="1500"/>
          </a:p>
          <a:p>
            <a:pPr indent="-323850" lvl="0" marL="457200" rtl="0" algn="l">
              <a:lnSpc>
                <a:spcPct val="100000"/>
              </a:lnSpc>
              <a:spcBef>
                <a:spcPts val="0"/>
              </a:spcBef>
              <a:spcAft>
                <a:spcPts val="0"/>
              </a:spcAft>
              <a:buSzPts val="1500"/>
              <a:buChar char="●"/>
            </a:pPr>
            <a:r>
              <a:rPr lang="en-CA" sz="1500"/>
              <a:t>As seen on the right, we had some isolate sub networks and one giant connected component in the network</a:t>
            </a:r>
            <a:endParaRPr sz="1500"/>
          </a:p>
          <a:p>
            <a:pPr indent="0" lvl="0" marL="457200" rtl="0" algn="l">
              <a:lnSpc>
                <a:spcPct val="100000"/>
              </a:lnSpc>
              <a:spcBef>
                <a:spcPts val="0"/>
              </a:spcBef>
              <a:spcAft>
                <a:spcPts val="0"/>
              </a:spcAft>
              <a:buNone/>
            </a:pPr>
            <a:r>
              <a:t/>
            </a:r>
            <a:endParaRPr sz="1500"/>
          </a:p>
        </p:txBody>
      </p:sp>
      <p:sp>
        <p:nvSpPr>
          <p:cNvPr id="172" name="Google Shape;172;g2c7f4eb23f7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d318521f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Jose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a:t>Biggest: American (Hollywood)</a:t>
            </a:r>
            <a:endParaRPr/>
          </a:p>
          <a:p>
            <a:pPr indent="0" lvl="0" marL="0" rtl="0" algn="l">
              <a:lnSpc>
                <a:spcPct val="100000"/>
              </a:lnSpc>
              <a:spcBef>
                <a:spcPts val="0"/>
              </a:spcBef>
              <a:spcAft>
                <a:spcPts val="0"/>
              </a:spcAft>
              <a:buSzPts val="1100"/>
              <a:buNone/>
            </a:pPr>
            <a:r>
              <a:rPr lang="en-CA"/>
              <a:t>2nd biggest: India (Bollywood)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a:t>Louvian method </a:t>
            </a:r>
            <a:r>
              <a:rPr lang="en-CA"/>
              <a:t>maximizes</a:t>
            </a:r>
            <a:r>
              <a:rPr lang="en-CA"/>
              <a:t> </a:t>
            </a:r>
            <a:r>
              <a:rPr lang="en-CA"/>
              <a:t>modularity</a:t>
            </a:r>
            <a:r>
              <a:rPr lang="en-CA"/>
              <a:t> value.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a:t>Highest betweenness centrality measure → bridge node and more interaction takes places </a:t>
            </a:r>
            <a:r>
              <a:rPr lang="en-CA"/>
              <a:t>during</a:t>
            </a:r>
            <a:r>
              <a:rPr lang="en-CA"/>
              <a:t> communication.</a:t>
            </a:r>
            <a:endParaRPr/>
          </a:p>
          <a:p>
            <a:pPr indent="0" lvl="0" marL="0" rtl="0" algn="l">
              <a:lnSpc>
                <a:spcPct val="100000"/>
              </a:lnSpc>
              <a:spcBef>
                <a:spcPts val="0"/>
              </a:spcBef>
              <a:spcAft>
                <a:spcPts val="0"/>
              </a:spcAft>
              <a:buSzPts val="1100"/>
              <a:buNone/>
            </a:pPr>
            <a:r>
              <a:t/>
            </a:r>
            <a:endParaRPr/>
          </a:p>
        </p:txBody>
      </p:sp>
      <p:sp>
        <p:nvSpPr>
          <p:cNvPr id="180" name="Google Shape;180;g26d318521f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7f4eb23f7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2c7f4eb23f7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7f4eb23f7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Jose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a:t>Ten configuration null models, total run time equal 3+ hours.</a:t>
            </a:r>
            <a:endParaRPr/>
          </a:p>
          <a:p>
            <a:pPr indent="0" lvl="0" marL="0" rtl="0" algn="l">
              <a:lnSpc>
                <a:spcPct val="100000"/>
              </a:lnSpc>
              <a:spcBef>
                <a:spcPts val="0"/>
              </a:spcBef>
              <a:spcAft>
                <a:spcPts val="0"/>
              </a:spcAft>
              <a:buSzPts val="1100"/>
              <a:buNone/>
            </a:pPr>
            <a:r>
              <a:rPr lang="en-CA"/>
              <a:t>Lower clustering coefficient in null model signifies that there is less clustering in the network compared to the actual network</a:t>
            </a:r>
            <a:endParaRPr/>
          </a:p>
          <a:p>
            <a:pPr indent="0" lvl="0" marL="0" rtl="0" algn="l">
              <a:lnSpc>
                <a:spcPct val="100000"/>
              </a:lnSpc>
              <a:spcBef>
                <a:spcPts val="0"/>
              </a:spcBef>
              <a:spcAft>
                <a:spcPts val="0"/>
              </a:spcAft>
              <a:buSzPts val="1100"/>
              <a:buNone/>
            </a:pPr>
            <a:r>
              <a:rPr lang="en-CA"/>
              <a:t>Lower Average path length in null models signifies that the null model is more well-connected as it has fewer steps to reach certain nodes </a:t>
            </a:r>
            <a:endParaRPr/>
          </a:p>
          <a:p>
            <a:pPr indent="0" lvl="0" marL="0" rtl="0" algn="l">
              <a:lnSpc>
                <a:spcPct val="100000"/>
              </a:lnSpc>
              <a:spcBef>
                <a:spcPts val="0"/>
              </a:spcBef>
              <a:spcAft>
                <a:spcPts val="0"/>
              </a:spcAft>
              <a:buSzPts val="1100"/>
              <a:buNone/>
            </a:pPr>
            <a:r>
              <a:rPr lang="en-CA"/>
              <a:t>Structural constraints (geographic distribution, language warriors) may contribute to this</a:t>
            </a:r>
            <a:endParaRPr/>
          </a:p>
          <a:p>
            <a:pPr indent="0" lvl="0" marL="0" rtl="0" algn="l">
              <a:lnSpc>
                <a:spcPct val="100000"/>
              </a:lnSpc>
              <a:spcBef>
                <a:spcPts val="0"/>
              </a:spcBef>
              <a:spcAft>
                <a:spcPts val="0"/>
              </a:spcAft>
              <a:buSzPts val="1100"/>
              <a:buNone/>
            </a:pPr>
            <a:r>
              <a:rPr lang="en-CA"/>
              <a:t>Exclusive networks refer to limited access groups within the network, which can influence collaboration. </a:t>
            </a:r>
            <a:endParaRPr/>
          </a:p>
          <a:p>
            <a:pPr indent="0" lvl="0" marL="0" rtl="0" algn="l">
              <a:lnSpc>
                <a:spcPct val="100000"/>
              </a:lnSpc>
              <a:spcBef>
                <a:spcPts val="0"/>
              </a:spcBef>
              <a:spcAft>
                <a:spcPts val="0"/>
              </a:spcAft>
              <a:buSzPts val="1100"/>
              <a:buNone/>
            </a:pPr>
            <a:r>
              <a:rPr lang="en-CA"/>
              <a:t>Preferential attachment suggests that nodes with higher connectivity attract more connections, leading to the formation of hubs/central nodes in the network.</a:t>
            </a:r>
            <a:endParaRPr/>
          </a:p>
          <a:p>
            <a:pPr indent="0" lvl="0" marL="0" rtl="0" algn="l">
              <a:lnSpc>
                <a:spcPct val="100000"/>
              </a:lnSpc>
              <a:spcBef>
                <a:spcPts val="0"/>
              </a:spcBef>
              <a:spcAft>
                <a:spcPts val="0"/>
              </a:spcAft>
              <a:buSzPts val="1100"/>
              <a:buNone/>
            </a:pPr>
            <a:r>
              <a:t/>
            </a:r>
            <a:endParaRPr/>
          </a:p>
        </p:txBody>
      </p:sp>
      <p:sp>
        <p:nvSpPr>
          <p:cNvPr id="200" name="Google Shape;200;g2c7f4eb23f7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8ab389f9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200">
                <a:solidFill>
                  <a:schemeClr val="dk1"/>
                </a:solidFill>
              </a:rPr>
              <a:t>that method is used for the community detection in a network, it is at type of greedy algorithm that maximizes the modularity value.  (higher modularity, more certain that communities exists). This is the best suited model for network with larger number of nodes. runs in O(n*long(n))</a:t>
            </a:r>
            <a:endParaRPr/>
          </a:p>
        </p:txBody>
      </p:sp>
      <p:sp>
        <p:nvSpPr>
          <p:cNvPr id="208" name="Google Shape;208;g2c8ab389f9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
        <p:nvSpPr>
          <p:cNvPr id="51" name="Google Shape;51;p13"/>
          <p:cNvSpPr/>
          <p:nvPr>
            <p:ph idx="2" type="pic"/>
          </p:nvPr>
        </p:nvSpPr>
        <p:spPr>
          <a:xfrm>
            <a:off x="5991260" y="774917"/>
            <a:ext cx="1714500" cy="979200"/>
          </a:xfrm>
          <a:prstGeom prst="rect">
            <a:avLst/>
          </a:prstGeom>
          <a:noFill/>
          <a:ln>
            <a:noFill/>
          </a:ln>
        </p:spPr>
      </p:sp>
      <p:sp>
        <p:nvSpPr>
          <p:cNvPr id="52" name="Google Shape;52;p13"/>
          <p:cNvSpPr/>
          <p:nvPr>
            <p:ph idx="3" type="pic"/>
          </p:nvPr>
        </p:nvSpPr>
        <p:spPr>
          <a:xfrm>
            <a:off x="8020119" y="774917"/>
            <a:ext cx="1714500" cy="979200"/>
          </a:xfrm>
          <a:prstGeom prst="rect">
            <a:avLst/>
          </a:prstGeom>
          <a:noFill/>
          <a:ln>
            <a:noFill/>
          </a:ln>
        </p:spPr>
      </p:sp>
      <p:sp>
        <p:nvSpPr>
          <p:cNvPr id="53" name="Google Shape;53;p13"/>
          <p:cNvSpPr/>
          <p:nvPr>
            <p:ph idx="4" type="pic"/>
          </p:nvPr>
        </p:nvSpPr>
        <p:spPr>
          <a:xfrm>
            <a:off x="3962400" y="2082102"/>
            <a:ext cx="1714500" cy="979200"/>
          </a:xfrm>
          <a:prstGeom prst="rect">
            <a:avLst/>
          </a:prstGeom>
          <a:noFill/>
          <a:ln>
            <a:noFill/>
          </a:ln>
        </p:spPr>
      </p:sp>
      <p:sp>
        <p:nvSpPr>
          <p:cNvPr id="54" name="Google Shape;54;p13"/>
          <p:cNvSpPr/>
          <p:nvPr>
            <p:ph idx="5" type="pic"/>
          </p:nvPr>
        </p:nvSpPr>
        <p:spPr>
          <a:xfrm>
            <a:off x="5991260" y="2082102"/>
            <a:ext cx="1714500" cy="979200"/>
          </a:xfrm>
          <a:prstGeom prst="rect">
            <a:avLst/>
          </a:prstGeom>
          <a:noFill/>
          <a:ln>
            <a:noFill/>
          </a:ln>
        </p:spPr>
      </p:sp>
      <p:sp>
        <p:nvSpPr>
          <p:cNvPr id="55" name="Google Shape;55;p13"/>
          <p:cNvSpPr/>
          <p:nvPr>
            <p:ph idx="6" type="pic"/>
          </p:nvPr>
        </p:nvSpPr>
        <p:spPr>
          <a:xfrm>
            <a:off x="8020119" y="2082102"/>
            <a:ext cx="1714500" cy="979200"/>
          </a:xfrm>
          <a:prstGeom prst="rect">
            <a:avLst/>
          </a:prstGeom>
          <a:noFill/>
          <a:ln>
            <a:noFill/>
          </a:ln>
        </p:spPr>
      </p:sp>
      <p:sp>
        <p:nvSpPr>
          <p:cNvPr id="56" name="Google Shape;56;p13"/>
          <p:cNvSpPr/>
          <p:nvPr>
            <p:ph idx="7" type="pic"/>
          </p:nvPr>
        </p:nvSpPr>
        <p:spPr>
          <a:xfrm>
            <a:off x="3962400" y="3389287"/>
            <a:ext cx="1714500" cy="979200"/>
          </a:xfrm>
          <a:prstGeom prst="rect">
            <a:avLst/>
          </a:prstGeom>
          <a:noFill/>
          <a:ln>
            <a:noFill/>
          </a:ln>
        </p:spPr>
      </p:sp>
      <p:sp>
        <p:nvSpPr>
          <p:cNvPr id="57" name="Google Shape;57;p13"/>
          <p:cNvSpPr/>
          <p:nvPr>
            <p:ph idx="8" type="pic"/>
          </p:nvPr>
        </p:nvSpPr>
        <p:spPr>
          <a:xfrm>
            <a:off x="5991260" y="3389287"/>
            <a:ext cx="1714500" cy="979200"/>
          </a:xfrm>
          <a:prstGeom prst="rect">
            <a:avLst/>
          </a:prstGeom>
          <a:noFill/>
          <a:ln>
            <a:noFill/>
          </a:ln>
        </p:spPr>
      </p:sp>
      <p:sp>
        <p:nvSpPr>
          <p:cNvPr id="58" name="Google Shape;58;p13"/>
          <p:cNvSpPr/>
          <p:nvPr>
            <p:ph idx="9" type="pic"/>
          </p:nvPr>
        </p:nvSpPr>
        <p:spPr>
          <a:xfrm>
            <a:off x="8020119" y="3389287"/>
            <a:ext cx="1714500" cy="979200"/>
          </a:xfrm>
          <a:prstGeom prst="rect">
            <a:avLst/>
          </a:prstGeom>
          <a:noFill/>
          <a:ln>
            <a:noFill/>
          </a:ln>
        </p:spPr>
      </p:sp>
      <p:sp>
        <p:nvSpPr>
          <p:cNvPr id="59" name="Google Shape;59;p13"/>
          <p:cNvSpPr/>
          <p:nvPr>
            <p:ph idx="13" type="pic"/>
          </p:nvPr>
        </p:nvSpPr>
        <p:spPr>
          <a:xfrm>
            <a:off x="3962400" y="774917"/>
            <a:ext cx="1714500" cy="9792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14"/>
          <p:cNvSpPr/>
          <p:nvPr>
            <p:ph idx="2" type="pic"/>
          </p:nvPr>
        </p:nvSpPr>
        <p:spPr>
          <a:xfrm>
            <a:off x="1182847" y="1783045"/>
            <a:ext cx="1989000" cy="2751300"/>
          </a:xfrm>
          <a:prstGeom prst="rect">
            <a:avLst/>
          </a:prstGeom>
          <a:noFill/>
          <a:ln>
            <a:noFill/>
          </a:ln>
        </p:spPr>
      </p:sp>
      <p:sp>
        <p:nvSpPr>
          <p:cNvPr id="62" name="Google Shape;62;p14"/>
          <p:cNvSpPr/>
          <p:nvPr>
            <p:ph idx="3" type="pic"/>
          </p:nvPr>
        </p:nvSpPr>
        <p:spPr>
          <a:xfrm>
            <a:off x="3577511" y="1783045"/>
            <a:ext cx="1989000" cy="2751300"/>
          </a:xfrm>
          <a:prstGeom prst="rect">
            <a:avLst/>
          </a:prstGeom>
          <a:noFill/>
          <a:ln>
            <a:noFill/>
          </a:ln>
        </p:spPr>
      </p:sp>
      <p:sp>
        <p:nvSpPr>
          <p:cNvPr id="63" name="Google Shape;63;p14"/>
          <p:cNvSpPr/>
          <p:nvPr>
            <p:ph idx="4" type="pic"/>
          </p:nvPr>
        </p:nvSpPr>
        <p:spPr>
          <a:xfrm>
            <a:off x="5972175" y="1783045"/>
            <a:ext cx="1989000" cy="2751300"/>
          </a:xfrm>
          <a:prstGeom prst="rect">
            <a:avLst/>
          </a:prstGeom>
          <a:noFill/>
          <a:ln>
            <a:noFill/>
          </a:ln>
        </p:spPr>
      </p:sp>
      <p:sp>
        <p:nvSpPr>
          <p:cNvPr id="64" name="Google Shape;64;p14"/>
          <p:cNvSpPr/>
          <p:nvPr>
            <p:ph idx="5" type="pic"/>
          </p:nvPr>
        </p:nvSpPr>
        <p:spPr>
          <a:xfrm>
            <a:off x="8366839" y="1783045"/>
            <a:ext cx="1989000" cy="27513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65" name="Shape 65"/>
        <p:cNvGrpSpPr/>
        <p:nvPr/>
      </p:nvGrpSpPr>
      <p:grpSpPr>
        <a:xfrm>
          <a:off x="0" y="0"/>
          <a:ext cx="0" cy="0"/>
          <a:chOff x="0" y="0"/>
          <a:chExt cx="0" cy="0"/>
        </a:xfrm>
      </p:grpSpPr>
      <p:sp>
        <p:nvSpPr>
          <p:cNvPr id="66" name="Google Shape;66;p15"/>
          <p:cNvSpPr/>
          <p:nvPr>
            <p:ph idx="2" type="pic"/>
          </p:nvPr>
        </p:nvSpPr>
        <p:spPr>
          <a:xfrm>
            <a:off x="1182847" y="1783045"/>
            <a:ext cx="1989000" cy="2751300"/>
          </a:xfrm>
          <a:prstGeom prst="rect">
            <a:avLst/>
          </a:prstGeom>
          <a:noFill/>
          <a:ln>
            <a:noFill/>
          </a:ln>
        </p:spPr>
      </p:sp>
      <p:sp>
        <p:nvSpPr>
          <p:cNvPr id="67" name="Google Shape;67;p15"/>
          <p:cNvSpPr/>
          <p:nvPr>
            <p:ph idx="3" type="pic"/>
          </p:nvPr>
        </p:nvSpPr>
        <p:spPr>
          <a:xfrm>
            <a:off x="3577511" y="1783045"/>
            <a:ext cx="1989000" cy="2751300"/>
          </a:xfrm>
          <a:prstGeom prst="rect">
            <a:avLst/>
          </a:prstGeom>
          <a:noFill/>
          <a:ln>
            <a:noFill/>
          </a:ln>
        </p:spPr>
      </p:sp>
      <p:sp>
        <p:nvSpPr>
          <p:cNvPr id="68" name="Google Shape;68;p15"/>
          <p:cNvSpPr/>
          <p:nvPr>
            <p:ph idx="4" type="pic"/>
          </p:nvPr>
        </p:nvSpPr>
        <p:spPr>
          <a:xfrm>
            <a:off x="5972175" y="1783045"/>
            <a:ext cx="1989000" cy="2751300"/>
          </a:xfrm>
          <a:prstGeom prst="rect">
            <a:avLst/>
          </a:prstGeom>
          <a:noFill/>
          <a:ln>
            <a:noFill/>
          </a:ln>
        </p:spPr>
      </p:sp>
      <p:sp>
        <p:nvSpPr>
          <p:cNvPr id="69" name="Google Shape;69;p15"/>
          <p:cNvSpPr/>
          <p:nvPr>
            <p:ph idx="5" type="pic"/>
          </p:nvPr>
        </p:nvSpPr>
        <p:spPr>
          <a:xfrm>
            <a:off x="8366839" y="1783045"/>
            <a:ext cx="1989000" cy="27513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25.jpg"/><Relationship Id="rId7" Type="http://schemas.openxmlformats.org/officeDocument/2006/relationships/image" Target="../media/image2.jpg"/><Relationship Id="rId8"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4.jpg"/><Relationship Id="rId10" Type="http://schemas.openxmlformats.org/officeDocument/2006/relationships/image" Target="../media/image2.jpg"/><Relationship Id="rId12" Type="http://schemas.openxmlformats.org/officeDocument/2006/relationships/image" Target="../media/image22.jp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kaggle.com/datasets/shivamb/netflix-shows/data" TargetMode="External"/><Relationship Id="rId4" Type="http://schemas.openxmlformats.org/officeDocument/2006/relationships/image" Target="../media/image13.png"/><Relationship Id="rId9" Type="http://schemas.openxmlformats.org/officeDocument/2006/relationships/image" Target="../media/image17.jpg"/><Relationship Id="rId5" Type="http://schemas.openxmlformats.org/officeDocument/2006/relationships/image" Target="../media/image1.jpg"/><Relationship Id="rId6" Type="http://schemas.openxmlformats.org/officeDocument/2006/relationships/image" Target="../media/image16.jpg"/><Relationship Id="rId7" Type="http://schemas.openxmlformats.org/officeDocument/2006/relationships/image" Target="../media/image11.jpg"/><Relationship Id="rId8"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25.jpg"/><Relationship Id="rId7" Type="http://schemas.openxmlformats.org/officeDocument/2006/relationships/image" Target="../media/image2.jpg"/><Relationship Id="rId8"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0.jpg"/><Relationship Id="rId6"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73" name="Shape 73"/>
        <p:cNvGrpSpPr/>
        <p:nvPr/>
      </p:nvGrpSpPr>
      <p:grpSpPr>
        <a:xfrm>
          <a:off x="0" y="0"/>
          <a:ext cx="0" cy="0"/>
          <a:chOff x="0" y="0"/>
          <a:chExt cx="0" cy="0"/>
        </a:xfrm>
      </p:grpSpPr>
      <p:grpSp>
        <p:nvGrpSpPr>
          <p:cNvPr id="74" name="Google Shape;74;p16"/>
          <p:cNvGrpSpPr/>
          <p:nvPr/>
        </p:nvGrpSpPr>
        <p:grpSpPr>
          <a:xfrm>
            <a:off x="2305706" y="1811890"/>
            <a:ext cx="4532596" cy="1519702"/>
            <a:chOff x="3283107" y="2671620"/>
            <a:chExt cx="5622870" cy="1513045"/>
          </a:xfrm>
        </p:grpSpPr>
        <p:sp>
          <p:nvSpPr>
            <p:cNvPr id="75" name="Google Shape;75;p16"/>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6" name="Google Shape;76;p16"/>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7" name="Google Shape;77;p16"/>
            <p:cNvSpPr/>
            <p:nvPr/>
          </p:nvSpPr>
          <p:spPr>
            <a:xfrm>
              <a:off x="4281328" y="2671767"/>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8" name="Google Shape;78;p16"/>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9" name="Google Shape;79;p16"/>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0" name="Google Shape;80;p16"/>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1" name="Google Shape;81;p16"/>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82" name="Google Shape;82;p16"/>
          <p:cNvSpPr txBox="1"/>
          <p:nvPr/>
        </p:nvSpPr>
        <p:spPr>
          <a:xfrm>
            <a:off x="3208650" y="1176175"/>
            <a:ext cx="272670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lt1"/>
                </a:solidFill>
                <a:latin typeface="Inter"/>
                <a:ea typeface="Inter"/>
                <a:cs typeface="Inter"/>
                <a:sym typeface="Inter"/>
              </a:rPr>
              <a:t>A network analysis of</a:t>
            </a:r>
            <a:endParaRPr b="0" i="0" sz="1800" u="none" cap="none" strike="noStrike">
              <a:solidFill>
                <a:schemeClr val="lt1"/>
              </a:solidFill>
              <a:latin typeface="Times New Roman"/>
              <a:ea typeface="Times New Roman"/>
              <a:cs typeface="Times New Roman"/>
              <a:sym typeface="Times New Roman"/>
            </a:endParaRPr>
          </a:p>
        </p:txBody>
      </p:sp>
      <p:sp>
        <p:nvSpPr>
          <p:cNvPr id="83" name="Google Shape;83;p16"/>
          <p:cNvSpPr txBox="1"/>
          <p:nvPr/>
        </p:nvSpPr>
        <p:spPr>
          <a:xfrm>
            <a:off x="5726700" y="4777500"/>
            <a:ext cx="3417300" cy="36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imes New Roman"/>
              <a:ea typeface="Times New Roman"/>
              <a:cs typeface="Times New Roman"/>
              <a:sym typeface="Times New Roman"/>
            </a:endParaRPr>
          </a:p>
        </p:txBody>
      </p:sp>
      <p:sp>
        <p:nvSpPr>
          <p:cNvPr id="84" name="Google Shape;84;p16"/>
          <p:cNvSpPr txBox="1"/>
          <p:nvPr/>
        </p:nvSpPr>
        <p:spPr>
          <a:xfrm>
            <a:off x="2890750" y="3477725"/>
            <a:ext cx="350190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CA" sz="1800" u="none" cap="none" strike="noStrike">
                <a:solidFill>
                  <a:schemeClr val="lt1"/>
                </a:solidFill>
                <a:latin typeface="Inter"/>
                <a:ea typeface="Inter"/>
                <a:cs typeface="Inter"/>
                <a:sym typeface="Inter"/>
              </a:rPr>
              <a:t>Actors/Directors and Movies</a:t>
            </a:r>
            <a:endParaRPr b="0" i="0" sz="3100" u="none" cap="none" strike="noStrike">
              <a:solidFill>
                <a:schemeClr val="lt1"/>
              </a:solidFill>
              <a:latin typeface="Times New Roman"/>
              <a:ea typeface="Times New Roman"/>
              <a:cs typeface="Times New Roman"/>
              <a:sym typeface="Times New Roman"/>
            </a:endParaRPr>
          </a:p>
        </p:txBody>
      </p:sp>
      <p:sp>
        <p:nvSpPr>
          <p:cNvPr id="85" name="Google Shape;85;p16"/>
          <p:cNvSpPr txBox="1"/>
          <p:nvPr/>
        </p:nvSpPr>
        <p:spPr>
          <a:xfrm>
            <a:off x="5456725" y="4127625"/>
            <a:ext cx="3634800" cy="853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CA" sz="1500" u="none" cap="none" strike="noStrike">
                <a:solidFill>
                  <a:schemeClr val="lt1"/>
                </a:solidFill>
                <a:latin typeface="Calibri"/>
                <a:ea typeface="Calibri"/>
                <a:cs typeface="Calibri"/>
                <a:sym typeface="Calibri"/>
              </a:rPr>
              <a:t>Simrat Benipal, Jose Perales, Ishrat Naba</a:t>
            </a:r>
            <a:endParaRPr b="0" i="0" sz="15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CA" sz="1500" u="none" cap="none" strike="noStrike">
                <a:solidFill>
                  <a:schemeClr val="lt1"/>
                </a:solidFill>
                <a:latin typeface="Calibri"/>
                <a:ea typeface="Calibri"/>
                <a:cs typeface="Calibri"/>
                <a:sym typeface="Calibri"/>
              </a:rPr>
              <a:t>Group # 11</a:t>
            </a:r>
            <a:endParaRPr b="0" i="0" sz="15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lang="en-CA" sz="1500">
                <a:solidFill>
                  <a:schemeClr val="lt1"/>
                </a:solidFill>
                <a:latin typeface="Calibri"/>
                <a:ea typeface="Calibri"/>
                <a:cs typeface="Calibri"/>
                <a:sym typeface="Calibri"/>
              </a:rPr>
              <a:t>Netflix II</a:t>
            </a:r>
            <a:endParaRPr sz="15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19" name="Shape 219"/>
        <p:cNvGrpSpPr/>
        <p:nvPr/>
      </p:nvGrpSpPr>
      <p:grpSpPr>
        <a:xfrm>
          <a:off x="0" y="0"/>
          <a:ext cx="0" cy="0"/>
          <a:chOff x="0" y="0"/>
          <a:chExt cx="0" cy="0"/>
        </a:xfrm>
      </p:grpSpPr>
      <p:sp>
        <p:nvSpPr>
          <p:cNvPr id="220" name="Google Shape;220;p25"/>
          <p:cNvSpPr txBox="1"/>
          <p:nvPr/>
        </p:nvSpPr>
        <p:spPr>
          <a:xfrm>
            <a:off x="475650" y="458675"/>
            <a:ext cx="62328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Future Work</a:t>
            </a:r>
            <a:endParaRPr b="1" sz="2700">
              <a:solidFill>
                <a:schemeClr val="lt1"/>
              </a:solidFill>
              <a:latin typeface="Inter"/>
              <a:ea typeface="Inter"/>
              <a:cs typeface="Inter"/>
              <a:sym typeface="Inter"/>
            </a:endParaRPr>
          </a:p>
        </p:txBody>
      </p:sp>
      <p:sp>
        <p:nvSpPr>
          <p:cNvPr id="221" name="Google Shape;221;p25"/>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sp>
        <p:nvSpPr>
          <p:cNvPr id="222" name="Google Shape;222;p25"/>
          <p:cNvSpPr txBox="1"/>
          <p:nvPr/>
        </p:nvSpPr>
        <p:spPr>
          <a:xfrm>
            <a:off x="398825" y="1143000"/>
            <a:ext cx="5049600" cy="1500600"/>
          </a:xfrm>
          <a:prstGeom prst="rect">
            <a:avLst/>
          </a:prstGeom>
          <a:noFill/>
          <a:ln>
            <a:noFill/>
          </a:ln>
        </p:spPr>
        <p:txBody>
          <a:bodyPr anchorCtr="0" anchor="t" bIns="34275" lIns="68575" spcFirstLastPara="1" rIns="68575" wrap="square" tIns="34275">
            <a:spAutoFit/>
          </a:bodyPr>
          <a:lstStyle/>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Extend analysis to include TV shows and other Netflix content as well.</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Extend analysis to other streaming platforms and compare them.</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Incorporate more recent data.</a:t>
            </a:r>
            <a:endParaRPr sz="15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223" name="Google Shape;223;p25"/>
          <p:cNvPicPr preferRelativeResize="0"/>
          <p:nvPr>
            <p:ph idx="2" type="pic"/>
          </p:nvPr>
        </p:nvPicPr>
        <p:blipFill rotWithShape="1">
          <a:blip r:embed="rId3">
            <a:alphaModFix/>
          </a:blip>
          <a:srcRect b="0" l="729" r="729" t="0"/>
          <a:stretch/>
        </p:blipFill>
        <p:spPr>
          <a:xfrm>
            <a:off x="6030302" y="759513"/>
            <a:ext cx="1279800" cy="987600"/>
          </a:xfrm>
          <a:prstGeom prst="roundRect">
            <a:avLst>
              <a:gd fmla="val 12361" name="adj"/>
            </a:avLst>
          </a:prstGeom>
          <a:noFill/>
          <a:ln>
            <a:noFill/>
          </a:ln>
          <a:effectLst>
            <a:outerShdw blurRad="101600" rotWithShape="0" algn="t" dir="5400000" dist="38100">
              <a:srgbClr val="000000">
                <a:alpha val="63919"/>
              </a:srgbClr>
            </a:outerShdw>
          </a:effectLst>
        </p:spPr>
      </p:pic>
      <p:pic>
        <p:nvPicPr>
          <p:cNvPr descr="A picture containing logo&#10;&#10;Description automatically generated" id="224" name="Google Shape;224;p25"/>
          <p:cNvPicPr preferRelativeResize="0"/>
          <p:nvPr>
            <p:ph idx="3" type="pic"/>
          </p:nvPr>
        </p:nvPicPr>
        <p:blipFill rotWithShape="1">
          <a:blip r:embed="rId4">
            <a:alphaModFix/>
          </a:blip>
          <a:srcRect b="2372" l="0" r="0" t="2362"/>
          <a:stretch/>
        </p:blipFill>
        <p:spPr>
          <a:xfrm>
            <a:off x="7544704" y="759513"/>
            <a:ext cx="1279800" cy="987600"/>
          </a:xfrm>
          <a:prstGeom prst="roundRect">
            <a:avLst>
              <a:gd fmla="val 12151" name="adj"/>
            </a:avLst>
          </a:prstGeom>
          <a:noFill/>
          <a:ln>
            <a:noFill/>
          </a:ln>
          <a:effectLst>
            <a:outerShdw blurRad="101600" rotWithShape="0" algn="t" dir="5400000" dist="38100">
              <a:srgbClr val="000000">
                <a:alpha val="63919"/>
              </a:srgbClr>
            </a:outerShdw>
          </a:effectLst>
        </p:spPr>
      </p:pic>
      <p:pic>
        <p:nvPicPr>
          <p:cNvPr descr="Text&#10;&#10;Description automatically generated" id="225" name="Google Shape;225;p25"/>
          <p:cNvPicPr preferRelativeResize="0"/>
          <p:nvPr>
            <p:ph idx="5" type="pic"/>
          </p:nvPr>
        </p:nvPicPr>
        <p:blipFill rotWithShape="1">
          <a:blip r:embed="rId5">
            <a:alphaModFix/>
          </a:blip>
          <a:srcRect b="0" l="729" r="729" t="0"/>
          <a:stretch/>
        </p:blipFill>
        <p:spPr>
          <a:xfrm>
            <a:off x="6030302" y="2077946"/>
            <a:ext cx="1279800" cy="987600"/>
          </a:xfrm>
          <a:prstGeom prst="roundRect">
            <a:avLst>
              <a:gd fmla="val 10408" name="adj"/>
            </a:avLst>
          </a:prstGeom>
          <a:noFill/>
          <a:ln>
            <a:noFill/>
          </a:ln>
          <a:effectLst>
            <a:outerShdw blurRad="101600" rotWithShape="0" algn="t" dir="5400000" dist="38100">
              <a:srgbClr val="000000">
                <a:alpha val="63919"/>
              </a:srgbClr>
            </a:outerShdw>
          </a:effectLst>
        </p:spPr>
      </p:pic>
      <p:pic>
        <p:nvPicPr>
          <p:cNvPr descr="A group of people in a field&#10;&#10;Description automatically generated with low confidence" id="226" name="Google Shape;226;p25"/>
          <p:cNvPicPr preferRelativeResize="0"/>
          <p:nvPr>
            <p:ph idx="6" type="pic"/>
          </p:nvPr>
        </p:nvPicPr>
        <p:blipFill rotWithShape="1">
          <a:blip r:embed="rId6">
            <a:alphaModFix/>
          </a:blip>
          <a:srcRect b="0" l="3814" r="3823" t="0"/>
          <a:stretch/>
        </p:blipFill>
        <p:spPr>
          <a:xfrm>
            <a:off x="7544704" y="2077946"/>
            <a:ext cx="1279800" cy="987600"/>
          </a:xfrm>
          <a:prstGeom prst="roundRect">
            <a:avLst>
              <a:gd fmla="val 10849" name="adj"/>
            </a:avLst>
          </a:prstGeom>
          <a:noFill/>
          <a:ln>
            <a:noFill/>
          </a:ln>
          <a:effectLst>
            <a:outerShdw blurRad="101600" rotWithShape="0" algn="t" dir="5400000" dist="38100">
              <a:srgbClr val="000000">
                <a:alpha val="63919"/>
              </a:srgbClr>
            </a:outerShdw>
          </a:effectLst>
        </p:spPr>
      </p:pic>
      <p:pic>
        <p:nvPicPr>
          <p:cNvPr descr="A picture containing text, water, outdoor&#10;&#10;Description automatically generated" id="227" name="Google Shape;227;p25"/>
          <p:cNvPicPr preferRelativeResize="0"/>
          <p:nvPr>
            <p:ph idx="8" type="pic"/>
          </p:nvPr>
        </p:nvPicPr>
        <p:blipFill rotWithShape="1">
          <a:blip r:embed="rId7">
            <a:alphaModFix/>
          </a:blip>
          <a:srcRect b="2244" l="0" r="0" t="2253"/>
          <a:stretch/>
        </p:blipFill>
        <p:spPr>
          <a:xfrm>
            <a:off x="6030302" y="3396380"/>
            <a:ext cx="1279800" cy="987600"/>
          </a:xfrm>
          <a:prstGeom prst="roundRect">
            <a:avLst>
              <a:gd fmla="val 11059" name="adj"/>
            </a:avLst>
          </a:prstGeom>
          <a:noFill/>
          <a:ln>
            <a:noFill/>
          </a:ln>
          <a:effectLst>
            <a:outerShdw blurRad="101600" rotWithShape="0" algn="t" dir="5400000" dist="38100">
              <a:srgbClr val="000000">
                <a:alpha val="63919"/>
              </a:srgbClr>
            </a:outerShdw>
          </a:effectLst>
        </p:spPr>
      </p:pic>
      <p:pic>
        <p:nvPicPr>
          <p:cNvPr descr="A person wearing sunglasses and a suit&#10;&#10;Description automatically generated with medium confidence" id="228" name="Google Shape;228;p25"/>
          <p:cNvPicPr preferRelativeResize="0"/>
          <p:nvPr>
            <p:ph idx="9" type="pic"/>
          </p:nvPr>
        </p:nvPicPr>
        <p:blipFill rotWithShape="1">
          <a:blip r:embed="rId8">
            <a:alphaModFix/>
          </a:blip>
          <a:srcRect b="7096" l="0" r="0" t="7096"/>
          <a:stretch/>
        </p:blipFill>
        <p:spPr>
          <a:xfrm>
            <a:off x="7544704" y="3396380"/>
            <a:ext cx="1279800" cy="987600"/>
          </a:xfrm>
          <a:prstGeom prst="roundRect">
            <a:avLst>
              <a:gd fmla="val 9547" name="adj"/>
            </a:avLst>
          </a:prstGeom>
          <a:noFill/>
          <a:ln>
            <a:noFill/>
          </a:ln>
          <a:effectLst>
            <a:outerShdw blurRad="101600" rotWithShape="0" algn="t" dir="5400000" dist="38100">
              <a:srgbClr val="000000">
                <a:alpha val="63919"/>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32" name="Shape 232"/>
        <p:cNvGrpSpPr/>
        <p:nvPr/>
      </p:nvGrpSpPr>
      <p:grpSpPr>
        <a:xfrm>
          <a:off x="0" y="0"/>
          <a:ext cx="0" cy="0"/>
          <a:chOff x="0" y="0"/>
          <a:chExt cx="0" cy="0"/>
        </a:xfrm>
      </p:grpSpPr>
      <p:grpSp>
        <p:nvGrpSpPr>
          <p:cNvPr id="233" name="Google Shape;233;p26"/>
          <p:cNvGrpSpPr/>
          <p:nvPr/>
        </p:nvGrpSpPr>
        <p:grpSpPr>
          <a:xfrm>
            <a:off x="2971894" y="2051654"/>
            <a:ext cx="3200566" cy="966717"/>
            <a:chOff x="3262471" y="3795965"/>
            <a:chExt cx="5672750" cy="1713430"/>
          </a:xfrm>
        </p:grpSpPr>
        <p:sp>
          <p:nvSpPr>
            <p:cNvPr id="234" name="Google Shape;234;p26"/>
            <p:cNvSpPr/>
            <p:nvPr/>
          </p:nvSpPr>
          <p:spPr>
            <a:xfrm>
              <a:off x="6182817" y="3811149"/>
              <a:ext cx="842201" cy="1513444"/>
            </a:xfrm>
            <a:custGeom>
              <a:rect b="b" l="l" r="r" t="t"/>
              <a:pathLst>
                <a:path extrusionOk="0" h="1513444" w="842201">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5" name="Google Shape;235;p26"/>
            <p:cNvSpPr/>
            <p:nvPr/>
          </p:nvSpPr>
          <p:spPr>
            <a:xfrm>
              <a:off x="4189789" y="3811979"/>
              <a:ext cx="836850" cy="1598380"/>
            </a:xfrm>
            <a:custGeom>
              <a:rect b="b" l="l" r="r" t="t"/>
              <a:pathLst>
                <a:path extrusionOk="0" h="1598380" w="83685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6" name="Google Shape;236;p26"/>
            <p:cNvSpPr/>
            <p:nvPr/>
          </p:nvSpPr>
          <p:spPr>
            <a:xfrm>
              <a:off x="7206499" y="3811551"/>
              <a:ext cx="874580" cy="1605119"/>
            </a:xfrm>
            <a:custGeom>
              <a:rect b="b" l="l" r="r" t="t"/>
              <a:pathLst>
                <a:path extrusionOk="0" h="1605119" w="874580">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7" name="Google Shape;237;p26"/>
            <p:cNvSpPr/>
            <p:nvPr/>
          </p:nvSpPr>
          <p:spPr>
            <a:xfrm>
              <a:off x="5146488" y="3811325"/>
              <a:ext cx="919811" cy="1515269"/>
            </a:xfrm>
            <a:custGeom>
              <a:rect b="b" l="l" r="r" t="t"/>
              <a:pathLst>
                <a:path extrusionOk="0" h="1515269" w="919811">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8" name="Google Shape;238;p26"/>
            <p:cNvSpPr/>
            <p:nvPr/>
          </p:nvSpPr>
          <p:spPr>
            <a:xfrm>
              <a:off x="8144105" y="3795965"/>
              <a:ext cx="791116" cy="1713430"/>
            </a:xfrm>
            <a:custGeom>
              <a:rect b="b" l="l" r="r" t="t"/>
              <a:pathLst>
                <a:path extrusionOk="0" h="1713430" w="791116">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9" name="Google Shape;239;p26"/>
            <p:cNvSpPr/>
            <p:nvPr/>
          </p:nvSpPr>
          <p:spPr>
            <a:xfrm>
              <a:off x="3262471" y="3814082"/>
              <a:ext cx="818966" cy="1684929"/>
            </a:xfrm>
            <a:custGeom>
              <a:rect b="b" l="l" r="r" t="t"/>
              <a:pathLst>
                <a:path extrusionOk="0" h="1684929" w="818966">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0" name="Google Shape;240;p26"/>
            <p:cNvSpPr/>
            <p:nvPr/>
          </p:nvSpPr>
          <p:spPr>
            <a:xfrm>
              <a:off x="5468970" y="4075573"/>
              <a:ext cx="246263" cy="731707"/>
            </a:xfrm>
            <a:custGeom>
              <a:rect b="b" l="l" r="r" t="t"/>
              <a:pathLst>
                <a:path extrusionOk="0" h="731707" w="246263">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rgbClr val="17161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44" name="Shape 244"/>
        <p:cNvGrpSpPr/>
        <p:nvPr/>
      </p:nvGrpSpPr>
      <p:grpSpPr>
        <a:xfrm>
          <a:off x="0" y="0"/>
          <a:ext cx="0" cy="0"/>
          <a:chOff x="0" y="0"/>
          <a:chExt cx="0" cy="0"/>
        </a:xfrm>
      </p:grpSpPr>
      <p:sp>
        <p:nvSpPr>
          <p:cNvPr id="245" name="Google Shape;245;p27"/>
          <p:cNvSpPr txBox="1"/>
          <p:nvPr/>
        </p:nvSpPr>
        <p:spPr>
          <a:xfrm>
            <a:off x="598872" y="1531075"/>
            <a:ext cx="24693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CA" sz="2700" u="none" cap="none" strike="noStrike">
                <a:solidFill>
                  <a:schemeClr val="lt1"/>
                </a:solidFill>
                <a:latin typeface="Inter"/>
                <a:ea typeface="Inter"/>
                <a:cs typeface="Inter"/>
                <a:sym typeface="Inter"/>
              </a:rPr>
              <a:t>REFERENCES</a:t>
            </a:r>
            <a:endParaRPr b="0" i="0" sz="1400" u="none" cap="none" strike="noStrike">
              <a:solidFill>
                <a:srgbClr val="000000"/>
              </a:solidFill>
              <a:latin typeface="Arial"/>
              <a:ea typeface="Arial"/>
              <a:cs typeface="Arial"/>
              <a:sym typeface="Arial"/>
            </a:endParaRPr>
          </a:p>
        </p:txBody>
      </p:sp>
      <p:sp>
        <p:nvSpPr>
          <p:cNvPr id="246" name="Google Shape;246;p27"/>
          <p:cNvSpPr txBox="1"/>
          <p:nvPr/>
        </p:nvSpPr>
        <p:spPr>
          <a:xfrm>
            <a:off x="631069" y="2091678"/>
            <a:ext cx="2469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1" i="0" sz="1500" u="none" cap="none" strike="noStrike">
              <a:solidFill>
                <a:schemeClr val="lt1"/>
              </a:solidFill>
              <a:latin typeface="Inter Light"/>
              <a:ea typeface="Inter Light"/>
              <a:cs typeface="Inter Light"/>
              <a:sym typeface="Inter Light"/>
            </a:endParaRPr>
          </a:p>
        </p:txBody>
      </p:sp>
      <p:sp>
        <p:nvSpPr>
          <p:cNvPr id="247" name="Google Shape;247;p27"/>
          <p:cNvSpPr txBox="1"/>
          <p:nvPr/>
        </p:nvSpPr>
        <p:spPr>
          <a:xfrm>
            <a:off x="631076" y="2391675"/>
            <a:ext cx="3017100" cy="738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rPr b="0" i="0" lang="en-CA" sz="1100" u="none" cap="none" strike="noStrike">
                <a:solidFill>
                  <a:schemeClr val="lt1"/>
                </a:solidFill>
                <a:latin typeface="Inter Light"/>
                <a:ea typeface="Inter Light"/>
                <a:cs typeface="Inter Light"/>
                <a:sym typeface="Inter Light"/>
              </a:rPr>
              <a:t>Dataset:</a:t>
            </a:r>
            <a:r>
              <a:rPr b="0" i="0" lang="en-CA" sz="1400" u="none" cap="none" strike="noStrike">
                <a:solidFill>
                  <a:srgbClr val="000000"/>
                </a:solidFill>
                <a:latin typeface="Arial"/>
                <a:ea typeface="Arial"/>
                <a:cs typeface="Arial"/>
                <a:sym typeface="Arial"/>
              </a:rPr>
              <a:t>:</a:t>
            </a:r>
            <a:r>
              <a:rPr b="0" i="0" lang="en-CA" sz="1100" u="sng" cap="none" strike="noStrike">
                <a:solidFill>
                  <a:schemeClr val="hlink"/>
                </a:solidFill>
                <a:latin typeface="Inter Light"/>
                <a:ea typeface="Inter Light"/>
                <a:cs typeface="Inter Light"/>
                <a:sym typeface="Inter Light"/>
                <a:hlinkClick r:id="rId3"/>
              </a:rPr>
              <a:t>https://www.kaggle.com/datasets/shivamb/netflix-shows/data</a:t>
            </a:r>
            <a:endParaRPr b="0" i="0" sz="1100" u="none" cap="none" strike="noStrike">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Clr>
                <a:srgbClr val="000000"/>
              </a:buClr>
              <a:buSzPts val="700"/>
              <a:buFont typeface="Arial"/>
              <a:buNone/>
            </a:pPr>
            <a:r>
              <a:t/>
            </a:r>
            <a:endParaRPr b="0" i="0" sz="1100" u="none" cap="none" strike="noStrike">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248" name="Google Shape;248;p27"/>
          <p:cNvPicPr preferRelativeResize="0"/>
          <p:nvPr>
            <p:ph idx="2" type="pic"/>
          </p:nvPr>
        </p:nvPicPr>
        <p:blipFill rotWithShape="1">
          <a:blip r:embed="rId4">
            <a:alphaModFix/>
          </a:blip>
          <a:srcRect b="0" l="729" r="729" t="0"/>
          <a:stretch/>
        </p:blipFill>
        <p:spPr>
          <a:xfrm>
            <a:off x="5691071" y="774975"/>
            <a:ext cx="1503900" cy="979200"/>
          </a:xfrm>
          <a:prstGeom prst="roundRect">
            <a:avLst>
              <a:gd fmla="val 12361" name="adj"/>
            </a:avLst>
          </a:prstGeom>
          <a:noFill/>
          <a:ln>
            <a:noFill/>
          </a:ln>
          <a:effectLst>
            <a:outerShdw blurRad="101600" rotWithShape="0" algn="t" dir="5400000" dist="38100">
              <a:srgbClr val="000000">
                <a:alpha val="63919"/>
              </a:srgbClr>
            </a:outerShdw>
          </a:effectLst>
        </p:spPr>
      </p:pic>
      <p:pic>
        <p:nvPicPr>
          <p:cNvPr descr="A picture containing logo&#10;&#10;Description automatically generated" id="249" name="Google Shape;249;p27"/>
          <p:cNvPicPr preferRelativeResize="0"/>
          <p:nvPr>
            <p:ph idx="3" type="pic"/>
          </p:nvPr>
        </p:nvPicPr>
        <p:blipFill rotWithShape="1">
          <a:blip r:embed="rId5">
            <a:alphaModFix/>
          </a:blip>
          <a:srcRect b="2372" l="0" r="0" t="2362"/>
          <a:stretch/>
        </p:blipFill>
        <p:spPr>
          <a:xfrm>
            <a:off x="7470815" y="774975"/>
            <a:ext cx="1503900" cy="979200"/>
          </a:xfrm>
          <a:prstGeom prst="roundRect">
            <a:avLst>
              <a:gd fmla="val 12151" name="adj"/>
            </a:avLst>
          </a:prstGeom>
          <a:noFill/>
          <a:ln>
            <a:noFill/>
          </a:ln>
          <a:effectLst>
            <a:outerShdw blurRad="101600" rotWithShape="0" algn="t" dir="5400000" dist="38100">
              <a:srgbClr val="000000">
                <a:alpha val="63919"/>
              </a:srgbClr>
            </a:outerShdw>
          </a:effectLst>
        </p:spPr>
      </p:pic>
      <p:pic>
        <p:nvPicPr>
          <p:cNvPr descr="Text&#10;&#10;Description automatically generated with low confidence" id="250" name="Google Shape;250;p27"/>
          <p:cNvPicPr preferRelativeResize="0"/>
          <p:nvPr>
            <p:ph idx="4" type="pic"/>
          </p:nvPr>
        </p:nvPicPr>
        <p:blipFill rotWithShape="1">
          <a:blip r:embed="rId6">
            <a:alphaModFix/>
          </a:blip>
          <a:srcRect b="0" l="6024" r="6032" t="0"/>
          <a:stretch/>
        </p:blipFill>
        <p:spPr>
          <a:xfrm>
            <a:off x="3911325" y="2082151"/>
            <a:ext cx="15039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251" name="Google Shape;251;p27"/>
          <p:cNvPicPr preferRelativeResize="0"/>
          <p:nvPr>
            <p:ph idx="5" type="pic"/>
          </p:nvPr>
        </p:nvPicPr>
        <p:blipFill rotWithShape="1">
          <a:blip r:embed="rId7">
            <a:alphaModFix/>
          </a:blip>
          <a:srcRect b="0" l="729" r="729" t="0"/>
          <a:stretch/>
        </p:blipFill>
        <p:spPr>
          <a:xfrm>
            <a:off x="5691071" y="2082151"/>
            <a:ext cx="1503900" cy="979200"/>
          </a:xfrm>
          <a:prstGeom prst="roundRect">
            <a:avLst>
              <a:gd fmla="val 10408" name="adj"/>
            </a:avLst>
          </a:prstGeom>
          <a:noFill/>
          <a:ln>
            <a:noFill/>
          </a:ln>
          <a:effectLst>
            <a:outerShdw blurRad="101600" rotWithShape="0" algn="t" dir="5400000" dist="38100">
              <a:srgbClr val="000000">
                <a:alpha val="63919"/>
              </a:srgbClr>
            </a:outerShdw>
          </a:effectLst>
        </p:spPr>
      </p:pic>
      <p:pic>
        <p:nvPicPr>
          <p:cNvPr descr="A group of people in a field&#10;&#10;Description automatically generated with low confidence" id="252" name="Google Shape;252;p27"/>
          <p:cNvPicPr preferRelativeResize="0"/>
          <p:nvPr>
            <p:ph idx="6" type="pic"/>
          </p:nvPr>
        </p:nvPicPr>
        <p:blipFill rotWithShape="1">
          <a:blip r:embed="rId8">
            <a:alphaModFix/>
          </a:blip>
          <a:srcRect b="0" l="3814" r="3823" t="0"/>
          <a:stretch/>
        </p:blipFill>
        <p:spPr>
          <a:xfrm>
            <a:off x="7470815" y="2082151"/>
            <a:ext cx="1503900" cy="979200"/>
          </a:xfrm>
          <a:prstGeom prst="roundRect">
            <a:avLst>
              <a:gd fmla="val 10849" name="adj"/>
            </a:avLst>
          </a:prstGeom>
          <a:noFill/>
          <a:ln>
            <a:noFill/>
          </a:ln>
          <a:effectLst>
            <a:outerShdw blurRad="101600" rotWithShape="0" algn="t" dir="5400000" dist="38100">
              <a:srgbClr val="000000">
                <a:alpha val="63919"/>
              </a:srgbClr>
            </a:outerShdw>
          </a:effectLst>
        </p:spPr>
      </p:pic>
      <p:pic>
        <p:nvPicPr>
          <p:cNvPr descr="Graphical user interface, website&#10;&#10;Description automatically generated" id="253" name="Google Shape;253;p27"/>
          <p:cNvPicPr preferRelativeResize="0"/>
          <p:nvPr>
            <p:ph idx="7" type="pic"/>
          </p:nvPr>
        </p:nvPicPr>
        <p:blipFill rotWithShape="1">
          <a:blip r:embed="rId9">
            <a:alphaModFix/>
          </a:blip>
          <a:srcRect b="0" l="729" r="729" t="0"/>
          <a:stretch/>
        </p:blipFill>
        <p:spPr>
          <a:xfrm>
            <a:off x="3911325" y="3389326"/>
            <a:ext cx="1503900" cy="979200"/>
          </a:xfrm>
          <a:prstGeom prst="roundRect">
            <a:avLst>
              <a:gd fmla="val 10616" name="adj"/>
            </a:avLst>
          </a:prstGeom>
          <a:noFill/>
          <a:ln>
            <a:noFill/>
          </a:ln>
          <a:effectLst>
            <a:outerShdw blurRad="101600" rotWithShape="0" algn="t" dir="5400000" dist="38100">
              <a:srgbClr val="000000">
                <a:alpha val="63919"/>
              </a:srgbClr>
            </a:outerShdw>
          </a:effectLst>
        </p:spPr>
      </p:pic>
      <p:pic>
        <p:nvPicPr>
          <p:cNvPr descr="A picture containing text, water, outdoor&#10;&#10;Description automatically generated" id="254" name="Google Shape;254;p27"/>
          <p:cNvPicPr preferRelativeResize="0"/>
          <p:nvPr>
            <p:ph idx="8" type="pic"/>
          </p:nvPr>
        </p:nvPicPr>
        <p:blipFill rotWithShape="1">
          <a:blip r:embed="rId10">
            <a:alphaModFix/>
          </a:blip>
          <a:srcRect b="2244" l="0" r="0" t="2253"/>
          <a:stretch/>
        </p:blipFill>
        <p:spPr>
          <a:xfrm>
            <a:off x="5691071" y="3389326"/>
            <a:ext cx="1503900" cy="979200"/>
          </a:xfrm>
          <a:prstGeom prst="roundRect">
            <a:avLst>
              <a:gd fmla="val 11059" name="adj"/>
            </a:avLst>
          </a:prstGeom>
          <a:noFill/>
          <a:ln>
            <a:noFill/>
          </a:ln>
          <a:effectLst>
            <a:outerShdw blurRad="101600" rotWithShape="0" algn="t" dir="5400000" dist="38100">
              <a:srgbClr val="000000">
                <a:alpha val="63919"/>
              </a:srgbClr>
            </a:outerShdw>
          </a:effectLst>
        </p:spPr>
      </p:pic>
      <p:pic>
        <p:nvPicPr>
          <p:cNvPr descr="A person wearing sunglasses and a suit&#10;&#10;Description automatically generated with medium confidence" id="255" name="Google Shape;255;p27"/>
          <p:cNvPicPr preferRelativeResize="0"/>
          <p:nvPr>
            <p:ph idx="9" type="pic"/>
          </p:nvPr>
        </p:nvPicPr>
        <p:blipFill rotWithShape="1">
          <a:blip r:embed="rId11">
            <a:alphaModFix/>
          </a:blip>
          <a:srcRect b="7096" l="0" r="0" t="7096"/>
          <a:stretch/>
        </p:blipFill>
        <p:spPr>
          <a:xfrm>
            <a:off x="7470815" y="3389326"/>
            <a:ext cx="1503900" cy="979200"/>
          </a:xfrm>
          <a:prstGeom prst="roundRect">
            <a:avLst>
              <a:gd fmla="val 9547" name="adj"/>
            </a:avLst>
          </a:prstGeom>
          <a:noFill/>
          <a:ln>
            <a:noFill/>
          </a:ln>
          <a:effectLst>
            <a:outerShdw blurRad="101600" rotWithShape="0" algn="t" dir="5400000" dist="38100">
              <a:srgbClr val="000000">
                <a:alpha val="63919"/>
              </a:srgbClr>
            </a:outerShdw>
          </a:effectLst>
        </p:spPr>
      </p:pic>
      <p:pic>
        <p:nvPicPr>
          <p:cNvPr descr="A group of people on a stage&#10;&#10;Description automatically generated" id="256" name="Google Shape;256;p27"/>
          <p:cNvPicPr preferRelativeResize="0"/>
          <p:nvPr>
            <p:ph idx="13" type="pic"/>
          </p:nvPr>
        </p:nvPicPr>
        <p:blipFill rotWithShape="1">
          <a:blip r:embed="rId12">
            <a:alphaModFix/>
          </a:blip>
          <a:srcRect b="3540" l="0" r="0" t="3531"/>
          <a:stretch/>
        </p:blipFill>
        <p:spPr>
          <a:xfrm>
            <a:off x="3911325" y="774975"/>
            <a:ext cx="1503900" cy="979200"/>
          </a:xfrm>
          <a:prstGeom prst="roundRect">
            <a:avLst>
              <a:gd fmla="val 9965" name="adj"/>
            </a:avLst>
          </a:prstGeom>
          <a:noFill/>
          <a:ln>
            <a:noFill/>
          </a:ln>
          <a:effectLst>
            <a:outerShdw blurRad="101600" rotWithShape="0" algn="t" dir="5400000" dist="38100">
              <a:srgbClr val="000000">
                <a:alpha val="63919"/>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89" name="Shape 89"/>
        <p:cNvGrpSpPr/>
        <p:nvPr/>
      </p:nvGrpSpPr>
      <p:grpSpPr>
        <a:xfrm>
          <a:off x="0" y="0"/>
          <a:ext cx="0" cy="0"/>
          <a:chOff x="0" y="0"/>
          <a:chExt cx="0" cy="0"/>
        </a:xfrm>
      </p:grpSpPr>
      <p:sp>
        <p:nvSpPr>
          <p:cNvPr id="90" name="Google Shape;90;p17"/>
          <p:cNvSpPr txBox="1"/>
          <p:nvPr/>
        </p:nvSpPr>
        <p:spPr>
          <a:xfrm>
            <a:off x="475650" y="458675"/>
            <a:ext cx="62328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Research </a:t>
            </a:r>
            <a:r>
              <a:rPr b="1" i="0" lang="en-CA" sz="2700" u="none" cap="none" strike="noStrike">
                <a:solidFill>
                  <a:schemeClr val="lt1"/>
                </a:solidFill>
                <a:latin typeface="Inter"/>
                <a:ea typeface="Inter"/>
                <a:cs typeface="Inter"/>
                <a:sym typeface="Inter"/>
              </a:rPr>
              <a:t>Questions</a:t>
            </a:r>
            <a:endParaRPr b="0" i="0" sz="1400" u="none" cap="none" strike="noStrike">
              <a:solidFill>
                <a:srgbClr val="000000"/>
              </a:solidFill>
              <a:latin typeface="Arial"/>
              <a:ea typeface="Arial"/>
              <a:cs typeface="Arial"/>
              <a:sym typeface="Arial"/>
            </a:endParaRPr>
          </a:p>
        </p:txBody>
      </p:sp>
      <p:sp>
        <p:nvSpPr>
          <p:cNvPr id="91" name="Google Shape;91;p17"/>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sp>
        <p:nvSpPr>
          <p:cNvPr id="92" name="Google Shape;92;p17"/>
          <p:cNvSpPr txBox="1"/>
          <p:nvPr/>
        </p:nvSpPr>
        <p:spPr>
          <a:xfrm>
            <a:off x="398825" y="1143000"/>
            <a:ext cx="5186400" cy="2701200"/>
          </a:xfrm>
          <a:prstGeom prst="rect">
            <a:avLst/>
          </a:prstGeom>
          <a:noFill/>
          <a:ln>
            <a:noFill/>
          </a:ln>
        </p:spPr>
        <p:txBody>
          <a:bodyPr anchorCtr="0" anchor="t" bIns="34275" lIns="68575" spcFirstLastPara="1" rIns="68575" wrap="square" tIns="34275">
            <a:spAutoFit/>
          </a:bodyPr>
          <a:lstStyle/>
          <a:p>
            <a:pPr indent="-323850" lvl="0" marL="457200" marR="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Can distinct communities be identified within the Netflix movie network, and if so, what characteristics define them?</a:t>
            </a:r>
            <a:endParaRPr sz="15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a:p>
            <a:pPr indent="-323850" lvl="0" marL="457200" marR="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Who are the key individuals within the Netflix movie network, and how do they facilitate connections between different communities?</a:t>
            </a:r>
            <a:endParaRPr sz="15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93" name="Google Shape;93;p17"/>
          <p:cNvPicPr preferRelativeResize="0"/>
          <p:nvPr>
            <p:ph idx="2" type="pic"/>
          </p:nvPr>
        </p:nvPicPr>
        <p:blipFill rotWithShape="1">
          <a:blip r:embed="rId3">
            <a:alphaModFix/>
          </a:blip>
          <a:srcRect b="0" l="729" r="729" t="0"/>
          <a:stretch/>
        </p:blipFill>
        <p:spPr>
          <a:xfrm>
            <a:off x="6220102" y="774925"/>
            <a:ext cx="1279800" cy="987600"/>
          </a:xfrm>
          <a:prstGeom prst="roundRect">
            <a:avLst>
              <a:gd fmla="val 12361" name="adj"/>
            </a:avLst>
          </a:prstGeom>
          <a:noFill/>
          <a:ln>
            <a:noFill/>
          </a:ln>
          <a:effectLst>
            <a:outerShdw blurRad="101600" rotWithShape="0" algn="t" dir="5400000" dist="38100">
              <a:srgbClr val="000000">
                <a:alpha val="63919"/>
              </a:srgbClr>
            </a:outerShdw>
          </a:effectLst>
        </p:spPr>
      </p:pic>
      <p:pic>
        <p:nvPicPr>
          <p:cNvPr descr="A picture containing logo&#10;&#10;Description automatically generated" id="94" name="Google Shape;94;p17"/>
          <p:cNvPicPr preferRelativeResize="0"/>
          <p:nvPr>
            <p:ph idx="3" type="pic"/>
          </p:nvPr>
        </p:nvPicPr>
        <p:blipFill rotWithShape="1">
          <a:blip r:embed="rId4">
            <a:alphaModFix/>
          </a:blip>
          <a:srcRect b="2372" l="0" r="0" t="2362"/>
          <a:stretch/>
        </p:blipFill>
        <p:spPr>
          <a:xfrm>
            <a:off x="7734504" y="774925"/>
            <a:ext cx="1279800" cy="987600"/>
          </a:xfrm>
          <a:prstGeom prst="roundRect">
            <a:avLst>
              <a:gd fmla="val 12151" name="adj"/>
            </a:avLst>
          </a:prstGeom>
          <a:noFill/>
          <a:ln>
            <a:noFill/>
          </a:ln>
          <a:effectLst>
            <a:outerShdw blurRad="101600" rotWithShape="0" algn="t" dir="5400000" dist="38100">
              <a:srgbClr val="000000">
                <a:alpha val="63919"/>
              </a:srgbClr>
            </a:outerShdw>
          </a:effectLst>
        </p:spPr>
      </p:pic>
      <p:pic>
        <p:nvPicPr>
          <p:cNvPr descr="Text&#10;&#10;Description automatically generated" id="95" name="Google Shape;95;p17"/>
          <p:cNvPicPr preferRelativeResize="0"/>
          <p:nvPr>
            <p:ph idx="5" type="pic"/>
          </p:nvPr>
        </p:nvPicPr>
        <p:blipFill rotWithShape="1">
          <a:blip r:embed="rId5">
            <a:alphaModFix/>
          </a:blip>
          <a:srcRect b="0" l="729" r="729" t="0"/>
          <a:stretch/>
        </p:blipFill>
        <p:spPr>
          <a:xfrm>
            <a:off x="6220102" y="2093358"/>
            <a:ext cx="1279800" cy="987600"/>
          </a:xfrm>
          <a:prstGeom prst="roundRect">
            <a:avLst>
              <a:gd fmla="val 10408" name="adj"/>
            </a:avLst>
          </a:prstGeom>
          <a:noFill/>
          <a:ln>
            <a:noFill/>
          </a:ln>
          <a:effectLst>
            <a:outerShdw blurRad="101600" rotWithShape="0" algn="t" dir="5400000" dist="38100">
              <a:srgbClr val="000000">
                <a:alpha val="63919"/>
              </a:srgbClr>
            </a:outerShdw>
          </a:effectLst>
        </p:spPr>
      </p:pic>
      <p:pic>
        <p:nvPicPr>
          <p:cNvPr descr="A group of people in a field&#10;&#10;Description automatically generated with low confidence" id="96" name="Google Shape;96;p17"/>
          <p:cNvPicPr preferRelativeResize="0"/>
          <p:nvPr>
            <p:ph idx="6" type="pic"/>
          </p:nvPr>
        </p:nvPicPr>
        <p:blipFill rotWithShape="1">
          <a:blip r:embed="rId6">
            <a:alphaModFix/>
          </a:blip>
          <a:srcRect b="0" l="3814" r="3823" t="0"/>
          <a:stretch/>
        </p:blipFill>
        <p:spPr>
          <a:xfrm>
            <a:off x="7734504" y="2093358"/>
            <a:ext cx="1279800" cy="987600"/>
          </a:xfrm>
          <a:prstGeom prst="roundRect">
            <a:avLst>
              <a:gd fmla="val 10849" name="adj"/>
            </a:avLst>
          </a:prstGeom>
          <a:noFill/>
          <a:ln>
            <a:noFill/>
          </a:ln>
          <a:effectLst>
            <a:outerShdw blurRad="101600" rotWithShape="0" algn="t" dir="5400000" dist="38100">
              <a:srgbClr val="000000">
                <a:alpha val="63919"/>
              </a:srgbClr>
            </a:outerShdw>
          </a:effectLst>
        </p:spPr>
      </p:pic>
      <p:pic>
        <p:nvPicPr>
          <p:cNvPr descr="A picture containing text, water, outdoor&#10;&#10;Description automatically generated" id="97" name="Google Shape;97;p17"/>
          <p:cNvPicPr preferRelativeResize="0"/>
          <p:nvPr>
            <p:ph idx="8" type="pic"/>
          </p:nvPr>
        </p:nvPicPr>
        <p:blipFill rotWithShape="1">
          <a:blip r:embed="rId7">
            <a:alphaModFix/>
          </a:blip>
          <a:srcRect b="2244" l="0" r="0" t="2253"/>
          <a:stretch/>
        </p:blipFill>
        <p:spPr>
          <a:xfrm>
            <a:off x="6220102" y="3411792"/>
            <a:ext cx="1279800" cy="987600"/>
          </a:xfrm>
          <a:prstGeom prst="roundRect">
            <a:avLst>
              <a:gd fmla="val 11059" name="adj"/>
            </a:avLst>
          </a:prstGeom>
          <a:noFill/>
          <a:ln>
            <a:noFill/>
          </a:ln>
          <a:effectLst>
            <a:outerShdw blurRad="101600" rotWithShape="0" algn="t" dir="5400000" dist="38100">
              <a:srgbClr val="000000">
                <a:alpha val="63919"/>
              </a:srgbClr>
            </a:outerShdw>
          </a:effectLst>
        </p:spPr>
      </p:pic>
      <p:pic>
        <p:nvPicPr>
          <p:cNvPr descr="A person wearing sunglasses and a suit&#10;&#10;Description automatically generated with medium confidence" id="98" name="Google Shape;98;p17"/>
          <p:cNvPicPr preferRelativeResize="0"/>
          <p:nvPr>
            <p:ph idx="9" type="pic"/>
          </p:nvPr>
        </p:nvPicPr>
        <p:blipFill rotWithShape="1">
          <a:blip r:embed="rId8">
            <a:alphaModFix/>
          </a:blip>
          <a:srcRect b="7096" l="0" r="0" t="7096"/>
          <a:stretch/>
        </p:blipFill>
        <p:spPr>
          <a:xfrm>
            <a:off x="7734504" y="3411792"/>
            <a:ext cx="1279800" cy="987600"/>
          </a:xfrm>
          <a:prstGeom prst="roundRect">
            <a:avLst>
              <a:gd fmla="val 9547" name="adj"/>
            </a:avLst>
          </a:prstGeom>
          <a:noFill/>
          <a:ln>
            <a:noFill/>
          </a:ln>
          <a:effectLst>
            <a:outerShdw blurRad="101600" rotWithShape="0" algn="t" dir="5400000" dist="38100">
              <a:srgbClr val="000000">
                <a:alpha val="63919"/>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02" name="Shape 102"/>
        <p:cNvGrpSpPr/>
        <p:nvPr/>
      </p:nvGrpSpPr>
      <p:grpSpPr>
        <a:xfrm>
          <a:off x="0" y="0"/>
          <a:ext cx="0" cy="0"/>
          <a:chOff x="0" y="0"/>
          <a:chExt cx="0" cy="0"/>
        </a:xfrm>
      </p:grpSpPr>
      <p:sp>
        <p:nvSpPr>
          <p:cNvPr id="103" name="Google Shape;103;p18"/>
          <p:cNvSpPr txBox="1"/>
          <p:nvPr/>
        </p:nvSpPr>
        <p:spPr>
          <a:xfrm>
            <a:off x="631066" y="206350"/>
            <a:ext cx="7708500" cy="854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2400"/>
              <a:buFont typeface="Arial"/>
              <a:buNone/>
            </a:pPr>
            <a:r>
              <a:rPr b="1" lang="en-CA" sz="2700">
                <a:solidFill>
                  <a:schemeClr val="lt1"/>
                </a:solidFill>
                <a:latin typeface="Inter"/>
                <a:ea typeface="Inter"/>
                <a:cs typeface="Inter"/>
                <a:sym typeface="Inter"/>
              </a:rPr>
              <a:t>Network</a:t>
            </a:r>
            <a:endParaRPr b="0" i="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nter"/>
              <a:ea typeface="Inter"/>
              <a:cs typeface="Inter"/>
              <a:sym typeface="Inter"/>
            </a:endParaRPr>
          </a:p>
        </p:txBody>
      </p:sp>
      <p:sp>
        <p:nvSpPr>
          <p:cNvPr id="104" name="Google Shape;104;p18"/>
          <p:cNvSpPr txBox="1"/>
          <p:nvPr/>
        </p:nvSpPr>
        <p:spPr>
          <a:xfrm>
            <a:off x="631075" y="642425"/>
            <a:ext cx="7779600" cy="1500600"/>
          </a:xfrm>
          <a:prstGeom prst="rect">
            <a:avLst/>
          </a:prstGeom>
          <a:noFill/>
          <a:ln>
            <a:noFill/>
          </a:ln>
        </p:spPr>
        <p:txBody>
          <a:bodyPr anchorCtr="0" anchor="t" bIns="34275" lIns="68575" spcFirstLastPara="1" rIns="68575" wrap="square" tIns="34275">
            <a:spAutoFit/>
          </a:bodyPr>
          <a:lstStyle/>
          <a:p>
            <a:pPr indent="-323850" lvl="0" marL="457200" rtl="0" algn="l">
              <a:lnSpc>
                <a:spcPct val="130000"/>
              </a:lnSpc>
              <a:spcBef>
                <a:spcPts val="0"/>
              </a:spcBef>
              <a:spcAft>
                <a:spcPts val="0"/>
              </a:spcAft>
              <a:buClr>
                <a:schemeClr val="lt1"/>
              </a:buClr>
              <a:buSzPts val="1500"/>
              <a:buFont typeface="Inter Light"/>
              <a:buChar char="●"/>
            </a:pPr>
            <a:r>
              <a:rPr b="1" lang="en-CA" sz="1500">
                <a:solidFill>
                  <a:schemeClr val="lt1"/>
                </a:solidFill>
                <a:latin typeface="Inter"/>
                <a:ea typeface="Inter"/>
                <a:cs typeface="Inter"/>
                <a:sym typeface="Inter"/>
              </a:rPr>
              <a:t>Nodes</a:t>
            </a:r>
            <a:r>
              <a:rPr lang="en-CA" sz="1500">
                <a:solidFill>
                  <a:schemeClr val="lt1"/>
                </a:solidFill>
                <a:latin typeface="Inter Light"/>
                <a:ea typeface="Inter Light"/>
                <a:cs typeface="Inter Light"/>
                <a:sym typeface="Inter Light"/>
              </a:rPr>
              <a:t>: Movies and People (Cast, Directors) </a:t>
            </a:r>
            <a:r>
              <a:rPr lang="en-CA" sz="1500">
                <a:solidFill>
                  <a:schemeClr val="lt1"/>
                </a:solidFill>
                <a:latin typeface="Inter Light"/>
                <a:ea typeface="Inter Light"/>
                <a:cs typeface="Inter Light"/>
                <a:sym typeface="Inter Light"/>
              </a:rPr>
              <a:t>involved</a:t>
            </a:r>
            <a:r>
              <a:rPr lang="en-CA" sz="1500">
                <a:solidFill>
                  <a:schemeClr val="lt1"/>
                </a:solidFill>
                <a:latin typeface="Inter Light"/>
                <a:ea typeface="Inter Light"/>
                <a:cs typeface="Inter Light"/>
                <a:sym typeface="Inter Light"/>
              </a:rPr>
              <a:t> in the </a:t>
            </a:r>
            <a:r>
              <a:rPr lang="en-CA" sz="1500">
                <a:solidFill>
                  <a:schemeClr val="lt1"/>
                </a:solidFill>
                <a:latin typeface="Inter Light"/>
                <a:ea typeface="Inter Light"/>
                <a:cs typeface="Inter Light"/>
                <a:sym typeface="Inter Light"/>
              </a:rPr>
              <a:t>filmmaking</a:t>
            </a:r>
            <a:r>
              <a:rPr lang="en-CA" sz="1500">
                <a:solidFill>
                  <a:schemeClr val="lt1"/>
                </a:solidFill>
                <a:latin typeface="Inter Light"/>
                <a:ea typeface="Inter Light"/>
                <a:cs typeface="Inter Light"/>
                <a:sym typeface="Inter Light"/>
              </a:rPr>
              <a:t>.</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b="1" lang="en-CA" sz="1500">
                <a:solidFill>
                  <a:schemeClr val="lt1"/>
                </a:solidFill>
                <a:latin typeface="Inter"/>
                <a:ea typeface="Inter"/>
                <a:cs typeface="Inter"/>
                <a:sym typeface="Inter"/>
              </a:rPr>
              <a:t>Edges</a:t>
            </a:r>
            <a:r>
              <a:rPr lang="en-CA" sz="1500">
                <a:solidFill>
                  <a:schemeClr val="lt1"/>
                </a:solidFill>
                <a:latin typeface="Inter Light"/>
                <a:ea typeface="Inter Light"/>
                <a:cs typeface="Inter Light"/>
                <a:sym typeface="Inter Light"/>
              </a:rPr>
              <a:t>:</a:t>
            </a:r>
            <a:r>
              <a:rPr lang="en-CA" sz="1500">
                <a:solidFill>
                  <a:schemeClr val="lt1"/>
                </a:solidFill>
                <a:latin typeface="Inter Light"/>
                <a:ea typeface="Inter Light"/>
                <a:cs typeface="Inter Light"/>
                <a:sym typeface="Inter Light"/>
              </a:rPr>
              <a:t> Denote various interactions in </a:t>
            </a:r>
            <a:r>
              <a:rPr lang="en-CA" sz="1500">
                <a:solidFill>
                  <a:schemeClr val="lt1"/>
                </a:solidFill>
                <a:latin typeface="Inter Light"/>
                <a:ea typeface="Inter Light"/>
                <a:cs typeface="Inter Light"/>
                <a:sym typeface="Inter Light"/>
              </a:rPr>
              <a:t>the movie</a:t>
            </a:r>
            <a:r>
              <a:rPr lang="en-CA" sz="1500">
                <a:solidFill>
                  <a:schemeClr val="lt1"/>
                </a:solidFill>
                <a:latin typeface="Inter Light"/>
                <a:ea typeface="Inter Light"/>
                <a:cs typeface="Inter Light"/>
                <a:sym typeface="Inter Light"/>
              </a:rPr>
              <a:t>-making process.</a:t>
            </a:r>
            <a:endParaRPr sz="1500">
              <a:solidFill>
                <a:schemeClr val="lt1"/>
              </a:solidFill>
              <a:latin typeface="Inter Light"/>
              <a:ea typeface="Inter Light"/>
              <a:cs typeface="Inter Light"/>
              <a:sym typeface="Inter Light"/>
            </a:endParaRPr>
          </a:p>
          <a:p>
            <a:pPr indent="-323850" lvl="1" marL="9144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Cast ←&gt; Movie, if cast members appeared in the movie.</a:t>
            </a:r>
            <a:endParaRPr sz="1500">
              <a:solidFill>
                <a:schemeClr val="lt1"/>
              </a:solidFill>
              <a:latin typeface="Inter Light"/>
              <a:ea typeface="Inter Light"/>
              <a:cs typeface="Inter Light"/>
              <a:sym typeface="Inter Light"/>
            </a:endParaRPr>
          </a:p>
          <a:p>
            <a:pPr indent="-323850" lvl="1" marL="9144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Directors</a:t>
            </a:r>
            <a:r>
              <a:rPr lang="en-CA" sz="1500">
                <a:solidFill>
                  <a:schemeClr val="lt1"/>
                </a:solidFill>
                <a:latin typeface="Inter Light"/>
                <a:ea typeface="Inter Light"/>
                <a:cs typeface="Inter Light"/>
                <a:sym typeface="Inter Light"/>
              </a:rPr>
              <a:t> ↔ Movies, if director directed the </a:t>
            </a:r>
            <a:r>
              <a:rPr lang="en-CA" sz="1500">
                <a:solidFill>
                  <a:schemeClr val="lt1"/>
                </a:solidFill>
                <a:latin typeface="Inter Light"/>
                <a:ea typeface="Inter Light"/>
                <a:cs typeface="Inter Light"/>
                <a:sym typeface="Inter Light"/>
              </a:rPr>
              <a:t>movie.</a:t>
            </a:r>
            <a:endParaRPr sz="1500">
              <a:solidFill>
                <a:schemeClr val="lt1"/>
              </a:solidFill>
              <a:latin typeface="Inter Light"/>
              <a:ea typeface="Inter Light"/>
              <a:cs typeface="Inter Light"/>
              <a:sym typeface="Inter Light"/>
            </a:endParaRPr>
          </a:p>
          <a:p>
            <a:pPr indent="-323850" lvl="1" marL="9144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Directors ↔ Cast, if director and cast worked together.</a:t>
            </a:r>
            <a:endParaRPr b="0" i="0" sz="1100" u="none" cap="none" strike="noStrike">
              <a:solidFill>
                <a:schemeClr val="lt1"/>
              </a:solidFill>
              <a:latin typeface="Inter Light"/>
              <a:ea typeface="Inter Light"/>
              <a:cs typeface="Inter Light"/>
              <a:sym typeface="Inter Light"/>
            </a:endParaRPr>
          </a:p>
        </p:txBody>
      </p:sp>
      <p:pic>
        <p:nvPicPr>
          <p:cNvPr descr="A picture containing text, person&#10;&#10;Description automatically generated" id="105" name="Google Shape;105;p18"/>
          <p:cNvPicPr preferRelativeResize="0"/>
          <p:nvPr>
            <p:ph idx="2" type="pic"/>
          </p:nvPr>
        </p:nvPicPr>
        <p:blipFill rotWithShape="1">
          <a:blip r:embed="rId3">
            <a:alphaModFix/>
          </a:blip>
          <a:srcRect b="0" l="2803" r="2794" t="0"/>
          <a:stretch/>
        </p:blipFill>
        <p:spPr>
          <a:xfrm>
            <a:off x="631105" y="2279177"/>
            <a:ext cx="1818000" cy="2384100"/>
          </a:xfrm>
          <a:prstGeom prst="roundRect">
            <a:avLst>
              <a:gd fmla="val 7823" name="adj"/>
            </a:avLst>
          </a:prstGeom>
          <a:noFill/>
          <a:ln>
            <a:noFill/>
          </a:ln>
          <a:effectLst>
            <a:outerShdw blurRad="177800" rotWithShape="0" algn="t" dir="5400000" dist="190500">
              <a:srgbClr val="000000">
                <a:alpha val="60000"/>
              </a:srgbClr>
            </a:outerShdw>
          </a:effectLst>
        </p:spPr>
      </p:pic>
      <p:pic>
        <p:nvPicPr>
          <p:cNvPr descr="Graphical user interface, application&#10;&#10;Description automatically generated" id="106" name="Google Shape;106;p18"/>
          <p:cNvPicPr preferRelativeResize="0"/>
          <p:nvPr>
            <p:ph idx="3" type="pic"/>
          </p:nvPr>
        </p:nvPicPr>
        <p:blipFill rotWithShape="1">
          <a:blip r:embed="rId4">
            <a:alphaModFix/>
          </a:blip>
          <a:srcRect b="592" l="0" r="0" t="602"/>
          <a:stretch/>
        </p:blipFill>
        <p:spPr>
          <a:xfrm>
            <a:off x="2819712" y="2279177"/>
            <a:ext cx="1818000" cy="2384100"/>
          </a:xfrm>
          <a:prstGeom prst="roundRect">
            <a:avLst>
              <a:gd fmla="val 7594" name="adj"/>
            </a:avLst>
          </a:prstGeom>
          <a:noFill/>
          <a:ln>
            <a:noFill/>
          </a:ln>
          <a:effectLst>
            <a:outerShdw blurRad="114300" rotWithShape="0" algn="t" dir="5400000" dist="63500">
              <a:srgbClr val="000000">
                <a:alpha val="45880"/>
              </a:srgbClr>
            </a:outerShdw>
          </a:effectLst>
        </p:spPr>
      </p:pic>
      <p:pic>
        <p:nvPicPr>
          <p:cNvPr descr="A picture containing text, person, floor, silhouette&#10;&#10;Description automatically generated" id="107" name="Google Shape;107;p18"/>
          <p:cNvPicPr preferRelativeResize="0"/>
          <p:nvPr>
            <p:ph idx="4" type="pic"/>
          </p:nvPr>
        </p:nvPicPr>
        <p:blipFill rotWithShape="1">
          <a:blip r:embed="rId5">
            <a:alphaModFix/>
          </a:blip>
          <a:srcRect b="0" l="4792" r="4783" t="0"/>
          <a:stretch/>
        </p:blipFill>
        <p:spPr>
          <a:xfrm>
            <a:off x="5008319" y="2279177"/>
            <a:ext cx="1818000" cy="2384100"/>
          </a:xfrm>
          <a:prstGeom prst="roundRect">
            <a:avLst>
              <a:gd fmla="val 8967" name="adj"/>
            </a:avLst>
          </a:prstGeom>
          <a:noFill/>
          <a:ln>
            <a:noFill/>
          </a:ln>
          <a:effectLst>
            <a:outerShdw blurRad="114300" rotWithShape="0" algn="t" dir="5400000" dist="63500">
              <a:srgbClr val="000000">
                <a:alpha val="45880"/>
              </a:srgbClr>
            </a:outerShdw>
          </a:effectLst>
        </p:spPr>
      </p:pic>
      <p:pic>
        <p:nvPicPr>
          <p:cNvPr descr="A group of people posing for a photo&#10;&#10;Description automatically generated with medium confidence" id="108" name="Google Shape;108;p18"/>
          <p:cNvPicPr preferRelativeResize="0"/>
          <p:nvPr>
            <p:ph idx="5" type="pic"/>
          </p:nvPr>
        </p:nvPicPr>
        <p:blipFill rotWithShape="1">
          <a:blip r:embed="rId6">
            <a:alphaModFix/>
          </a:blip>
          <a:srcRect b="3358" l="0" r="0" t="3358"/>
          <a:stretch/>
        </p:blipFill>
        <p:spPr>
          <a:xfrm>
            <a:off x="7196925" y="2279177"/>
            <a:ext cx="1818000" cy="2384100"/>
          </a:xfrm>
          <a:prstGeom prst="roundRect">
            <a:avLst>
              <a:gd fmla="val 9058" name="adj"/>
            </a:avLst>
          </a:prstGeom>
          <a:noFill/>
          <a:ln>
            <a:noFill/>
          </a:ln>
          <a:effectLst>
            <a:outerShdw blurRad="114300" rotWithShape="0" algn="t" dir="5400000" dist="63500">
              <a:srgbClr val="000000">
                <a:alpha val="45880"/>
              </a:srgbClr>
            </a:outerShdw>
          </a:effectLst>
        </p:spPr>
      </p:pic>
      <p:sp>
        <p:nvSpPr>
          <p:cNvPr id="109" name="Google Shape;109;p18"/>
          <p:cNvSpPr/>
          <p:nvPr/>
        </p:nvSpPr>
        <p:spPr>
          <a:xfrm>
            <a:off x="74415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0" name="Google Shape;110;p18"/>
          <p:cNvSpPr/>
          <p:nvPr/>
        </p:nvSpPr>
        <p:spPr>
          <a:xfrm>
            <a:off x="109843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1" name="Google Shape;111;p18"/>
          <p:cNvSpPr/>
          <p:nvPr/>
        </p:nvSpPr>
        <p:spPr>
          <a:xfrm>
            <a:off x="145272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 name="Google Shape;112;p18"/>
          <p:cNvSpPr/>
          <p:nvPr/>
        </p:nvSpPr>
        <p:spPr>
          <a:xfrm>
            <a:off x="180700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3" name="Google Shape;113;p18"/>
          <p:cNvSpPr txBox="1"/>
          <p:nvPr/>
        </p:nvSpPr>
        <p:spPr>
          <a:xfrm>
            <a:off x="670424"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14" name="Google Shape;114;p18"/>
          <p:cNvSpPr/>
          <p:nvPr/>
        </p:nvSpPr>
        <p:spPr>
          <a:xfrm>
            <a:off x="1180122"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15" name="Google Shape;115;p18"/>
          <p:cNvSpPr/>
          <p:nvPr/>
        </p:nvSpPr>
        <p:spPr>
          <a:xfrm>
            <a:off x="1532875"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16" name="Google Shape;116;p18"/>
          <p:cNvSpPr/>
          <p:nvPr/>
        </p:nvSpPr>
        <p:spPr>
          <a:xfrm>
            <a:off x="836478"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17" name="Google Shape;117;p18"/>
          <p:cNvSpPr/>
          <p:nvPr/>
        </p:nvSpPr>
        <p:spPr>
          <a:xfrm>
            <a:off x="1893677"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18" name="Google Shape;118;p18"/>
          <p:cNvSpPr/>
          <p:nvPr/>
        </p:nvSpPr>
        <p:spPr>
          <a:xfrm>
            <a:off x="2932756"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 name="Google Shape;119;p18"/>
          <p:cNvSpPr/>
          <p:nvPr/>
        </p:nvSpPr>
        <p:spPr>
          <a:xfrm>
            <a:off x="3287041"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 name="Google Shape;120;p18"/>
          <p:cNvSpPr/>
          <p:nvPr/>
        </p:nvSpPr>
        <p:spPr>
          <a:xfrm>
            <a:off x="3641327"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 name="Google Shape;121;p18"/>
          <p:cNvSpPr/>
          <p:nvPr/>
        </p:nvSpPr>
        <p:spPr>
          <a:xfrm>
            <a:off x="3995612"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2" name="Google Shape;122;p18"/>
          <p:cNvSpPr txBox="1"/>
          <p:nvPr/>
        </p:nvSpPr>
        <p:spPr>
          <a:xfrm>
            <a:off x="2859031"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23" name="Google Shape;123;p18"/>
          <p:cNvSpPr/>
          <p:nvPr/>
        </p:nvSpPr>
        <p:spPr>
          <a:xfrm>
            <a:off x="3368729"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4" name="Google Shape;124;p18"/>
          <p:cNvSpPr/>
          <p:nvPr/>
        </p:nvSpPr>
        <p:spPr>
          <a:xfrm>
            <a:off x="3721481"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5" name="Google Shape;125;p18"/>
          <p:cNvSpPr/>
          <p:nvPr/>
        </p:nvSpPr>
        <p:spPr>
          <a:xfrm>
            <a:off x="3025085"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6" name="Google Shape;126;p18"/>
          <p:cNvSpPr/>
          <p:nvPr/>
        </p:nvSpPr>
        <p:spPr>
          <a:xfrm>
            <a:off x="4082284"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27" name="Google Shape;127;p18"/>
          <p:cNvSpPr/>
          <p:nvPr/>
        </p:nvSpPr>
        <p:spPr>
          <a:xfrm>
            <a:off x="512136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8" name="Google Shape;128;p18"/>
          <p:cNvSpPr/>
          <p:nvPr/>
        </p:nvSpPr>
        <p:spPr>
          <a:xfrm>
            <a:off x="5475648"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9" name="Google Shape;129;p18"/>
          <p:cNvSpPr/>
          <p:nvPr/>
        </p:nvSpPr>
        <p:spPr>
          <a:xfrm>
            <a:off x="5829933"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0" name="Google Shape;130;p18"/>
          <p:cNvSpPr/>
          <p:nvPr/>
        </p:nvSpPr>
        <p:spPr>
          <a:xfrm>
            <a:off x="6184219"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1" name="Google Shape;131;p18"/>
          <p:cNvSpPr txBox="1"/>
          <p:nvPr/>
        </p:nvSpPr>
        <p:spPr>
          <a:xfrm>
            <a:off x="5047638"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32" name="Google Shape;132;p18"/>
          <p:cNvSpPr/>
          <p:nvPr/>
        </p:nvSpPr>
        <p:spPr>
          <a:xfrm>
            <a:off x="5557336"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3" name="Google Shape;133;p18"/>
          <p:cNvSpPr/>
          <p:nvPr/>
        </p:nvSpPr>
        <p:spPr>
          <a:xfrm>
            <a:off x="5910088"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4" name="Google Shape;134;p18"/>
          <p:cNvSpPr/>
          <p:nvPr/>
        </p:nvSpPr>
        <p:spPr>
          <a:xfrm>
            <a:off x="5213692"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35" name="Google Shape;135;p18"/>
          <p:cNvSpPr/>
          <p:nvPr/>
        </p:nvSpPr>
        <p:spPr>
          <a:xfrm>
            <a:off x="6270890"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136" name="Google Shape;136;p18"/>
          <p:cNvCxnSpPr/>
          <p:nvPr/>
        </p:nvCxnSpPr>
        <p:spPr>
          <a:xfrm>
            <a:off x="75263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37" name="Google Shape;137;p18"/>
          <p:cNvCxnSpPr/>
          <p:nvPr/>
        </p:nvCxnSpPr>
        <p:spPr>
          <a:xfrm>
            <a:off x="752638" y="4162505"/>
            <a:ext cx="471000" cy="0"/>
          </a:xfrm>
          <a:prstGeom prst="straightConnector1">
            <a:avLst/>
          </a:prstGeom>
          <a:noFill/>
          <a:ln cap="rnd" cmpd="sng" w="44450">
            <a:solidFill>
              <a:srgbClr val="E50914"/>
            </a:solidFill>
            <a:prstDash val="solid"/>
            <a:miter lim="800000"/>
            <a:headEnd len="sm" w="sm" type="none"/>
            <a:tailEnd len="sm" w="sm" type="none"/>
          </a:ln>
        </p:spPr>
      </p:cxnSp>
      <p:cxnSp>
        <p:nvCxnSpPr>
          <p:cNvPr id="138" name="Google Shape;138;p18"/>
          <p:cNvCxnSpPr/>
          <p:nvPr/>
        </p:nvCxnSpPr>
        <p:spPr>
          <a:xfrm>
            <a:off x="2941888"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39" name="Google Shape;139;p18"/>
          <p:cNvCxnSpPr/>
          <p:nvPr/>
        </p:nvCxnSpPr>
        <p:spPr>
          <a:xfrm>
            <a:off x="2941888" y="4162505"/>
            <a:ext cx="940200" cy="0"/>
          </a:xfrm>
          <a:prstGeom prst="straightConnector1">
            <a:avLst/>
          </a:prstGeom>
          <a:noFill/>
          <a:ln cap="rnd" cmpd="sng" w="44450">
            <a:solidFill>
              <a:srgbClr val="E50914"/>
            </a:solidFill>
            <a:prstDash val="solid"/>
            <a:miter lim="800000"/>
            <a:headEnd len="sm" w="sm" type="none"/>
            <a:tailEnd len="sm" w="sm" type="none"/>
          </a:ln>
        </p:spPr>
      </p:cxnSp>
      <p:cxnSp>
        <p:nvCxnSpPr>
          <p:cNvPr id="140" name="Google Shape;140;p18"/>
          <p:cNvCxnSpPr/>
          <p:nvPr/>
        </p:nvCxnSpPr>
        <p:spPr>
          <a:xfrm>
            <a:off x="5121363"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41" name="Google Shape;141;p18"/>
          <p:cNvCxnSpPr/>
          <p:nvPr/>
        </p:nvCxnSpPr>
        <p:spPr>
          <a:xfrm>
            <a:off x="5121363" y="4162505"/>
            <a:ext cx="148500" cy="0"/>
          </a:xfrm>
          <a:prstGeom prst="straightConnector1">
            <a:avLst/>
          </a:prstGeom>
          <a:noFill/>
          <a:ln cap="rnd" cmpd="sng" w="44450">
            <a:solidFill>
              <a:srgbClr val="E50914"/>
            </a:solidFill>
            <a:prstDash val="solid"/>
            <a:miter lim="800000"/>
            <a:headEnd len="sm" w="sm" type="none"/>
            <a:tailEnd len="sm" w="sm" type="none"/>
          </a:ln>
        </p:spPr>
      </p:cxnSp>
      <p:sp>
        <p:nvSpPr>
          <p:cNvPr id="142" name="Google Shape;142;p18"/>
          <p:cNvSpPr txBox="1"/>
          <p:nvPr/>
        </p:nvSpPr>
        <p:spPr>
          <a:xfrm>
            <a:off x="670432" y="3631063"/>
            <a:ext cx="587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CA" sz="800" u="none" cap="none" strike="noStrike">
                <a:solidFill>
                  <a:schemeClr val="lt1"/>
                </a:solidFill>
                <a:latin typeface="Inter"/>
                <a:ea typeface="Inter"/>
                <a:cs typeface="Inter"/>
                <a:sym typeface="Inter"/>
              </a:rPr>
              <a:t>NARCOS</a:t>
            </a:r>
            <a:endParaRPr b="0" i="0" sz="1100" u="none" cap="none" strike="noStrike">
              <a:solidFill>
                <a:srgbClr val="000000"/>
              </a:solidFill>
              <a:latin typeface="Arial"/>
              <a:ea typeface="Arial"/>
              <a:cs typeface="Arial"/>
              <a:sym typeface="Arial"/>
            </a:endParaRPr>
          </a:p>
        </p:txBody>
      </p:sp>
      <p:sp>
        <p:nvSpPr>
          <p:cNvPr id="143" name="Google Shape;143;p18"/>
          <p:cNvSpPr txBox="1"/>
          <p:nvPr/>
        </p:nvSpPr>
        <p:spPr>
          <a:xfrm>
            <a:off x="2860850" y="3631075"/>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CA" sz="800" u="none" cap="none" strike="noStrike">
                <a:solidFill>
                  <a:schemeClr val="lt1"/>
                </a:solidFill>
                <a:latin typeface="Inter"/>
                <a:ea typeface="Inter"/>
                <a:cs typeface="Inter"/>
                <a:sym typeface="Inter"/>
              </a:rPr>
              <a:t>ARCANE</a:t>
            </a:r>
            <a:endParaRPr b="0" i="0" sz="1100" u="none" cap="none" strike="noStrike">
              <a:solidFill>
                <a:srgbClr val="000000"/>
              </a:solidFill>
              <a:latin typeface="Arial"/>
              <a:ea typeface="Arial"/>
              <a:cs typeface="Arial"/>
              <a:sym typeface="Arial"/>
            </a:endParaRPr>
          </a:p>
        </p:txBody>
      </p:sp>
      <p:sp>
        <p:nvSpPr>
          <p:cNvPr id="144" name="Google Shape;144;p18"/>
          <p:cNvSpPr txBox="1"/>
          <p:nvPr/>
        </p:nvSpPr>
        <p:spPr>
          <a:xfrm>
            <a:off x="5050064" y="3631063"/>
            <a:ext cx="1020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CA" sz="800" u="none" cap="none" strike="noStrike">
                <a:solidFill>
                  <a:schemeClr val="lt1"/>
                </a:solidFill>
                <a:latin typeface="Inter"/>
                <a:ea typeface="Inter"/>
                <a:cs typeface="Inter"/>
                <a:sym typeface="Inter"/>
              </a:rPr>
              <a:t>COWBOY BEBOP</a:t>
            </a:r>
            <a:endParaRPr b="0" i="0" sz="1100" u="none" cap="none" strike="noStrike">
              <a:solidFill>
                <a:srgbClr val="000000"/>
              </a:solidFill>
              <a:latin typeface="Arial"/>
              <a:ea typeface="Arial"/>
              <a:cs typeface="Arial"/>
              <a:sym typeface="Arial"/>
            </a:endParaRPr>
          </a:p>
        </p:txBody>
      </p:sp>
      <p:sp>
        <p:nvSpPr>
          <p:cNvPr id="145" name="Google Shape;145;p18"/>
          <p:cNvSpPr/>
          <p:nvPr/>
        </p:nvSpPr>
        <p:spPr>
          <a:xfrm>
            <a:off x="7315604"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 name="Google Shape;146;p18"/>
          <p:cNvSpPr/>
          <p:nvPr/>
        </p:nvSpPr>
        <p:spPr>
          <a:xfrm>
            <a:off x="766989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7" name="Google Shape;147;p18"/>
          <p:cNvSpPr/>
          <p:nvPr/>
        </p:nvSpPr>
        <p:spPr>
          <a:xfrm>
            <a:off x="8024175"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8" name="Google Shape;148;p18"/>
          <p:cNvSpPr/>
          <p:nvPr/>
        </p:nvSpPr>
        <p:spPr>
          <a:xfrm>
            <a:off x="8378460" y="3828814"/>
            <a:ext cx="240900" cy="2283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9" name="Google Shape;149;p18"/>
          <p:cNvSpPr txBox="1"/>
          <p:nvPr/>
        </p:nvSpPr>
        <p:spPr>
          <a:xfrm>
            <a:off x="7241879" y="4213036"/>
            <a:ext cx="17547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600"/>
              <a:buFont typeface="Arial"/>
              <a:buNone/>
            </a:pPr>
            <a:r>
              <a:t/>
            </a:r>
            <a:endParaRPr b="0" i="0" sz="600" u="none" cap="none" strike="noStrike">
              <a:solidFill>
                <a:schemeClr val="lt1"/>
              </a:solidFill>
              <a:latin typeface="Inter"/>
              <a:ea typeface="Inter"/>
              <a:cs typeface="Inter"/>
              <a:sym typeface="Inter"/>
            </a:endParaRPr>
          </a:p>
        </p:txBody>
      </p:sp>
      <p:sp>
        <p:nvSpPr>
          <p:cNvPr id="150" name="Google Shape;150;p18"/>
          <p:cNvSpPr/>
          <p:nvPr/>
        </p:nvSpPr>
        <p:spPr>
          <a:xfrm>
            <a:off x="7751577" y="3913529"/>
            <a:ext cx="77435" cy="58875"/>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51" name="Google Shape;151;p18"/>
          <p:cNvSpPr/>
          <p:nvPr/>
        </p:nvSpPr>
        <p:spPr>
          <a:xfrm>
            <a:off x="8104329" y="3906623"/>
            <a:ext cx="80500" cy="72686"/>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52" name="Google Shape;152;p18"/>
          <p:cNvSpPr/>
          <p:nvPr/>
        </p:nvSpPr>
        <p:spPr>
          <a:xfrm>
            <a:off x="7407933" y="3909219"/>
            <a:ext cx="56150" cy="67496"/>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sp>
        <p:nvSpPr>
          <p:cNvPr id="153" name="Google Shape;153;p18"/>
          <p:cNvSpPr/>
          <p:nvPr/>
        </p:nvSpPr>
        <p:spPr>
          <a:xfrm>
            <a:off x="8465132" y="3906260"/>
            <a:ext cx="67467" cy="73413"/>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alibri"/>
              <a:ea typeface="Calibri"/>
              <a:cs typeface="Calibri"/>
              <a:sym typeface="Calibri"/>
            </a:endParaRPr>
          </a:p>
        </p:txBody>
      </p:sp>
      <p:cxnSp>
        <p:nvCxnSpPr>
          <p:cNvPr id="154" name="Google Shape;154;p18"/>
          <p:cNvCxnSpPr/>
          <p:nvPr/>
        </p:nvCxnSpPr>
        <p:spPr>
          <a:xfrm>
            <a:off x="7324736" y="4161267"/>
            <a:ext cx="1559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155" name="Google Shape;155;p18"/>
          <p:cNvCxnSpPr/>
          <p:nvPr/>
        </p:nvCxnSpPr>
        <p:spPr>
          <a:xfrm>
            <a:off x="7324736" y="4162505"/>
            <a:ext cx="1294500" cy="0"/>
          </a:xfrm>
          <a:prstGeom prst="straightConnector1">
            <a:avLst/>
          </a:prstGeom>
          <a:noFill/>
          <a:ln cap="rnd" cmpd="sng" w="44450">
            <a:solidFill>
              <a:srgbClr val="E50914"/>
            </a:solidFill>
            <a:prstDash val="solid"/>
            <a:miter lim="800000"/>
            <a:headEnd len="sm" w="sm" type="none"/>
            <a:tailEnd len="sm" w="sm" type="none"/>
          </a:ln>
        </p:spPr>
      </p:cxnSp>
      <p:sp>
        <p:nvSpPr>
          <p:cNvPr id="156" name="Google Shape;156;p18"/>
          <p:cNvSpPr txBox="1"/>
          <p:nvPr/>
        </p:nvSpPr>
        <p:spPr>
          <a:xfrm>
            <a:off x="7248073" y="3631063"/>
            <a:ext cx="620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1" i="0" lang="en-CA" sz="800" u="none" cap="none" strike="noStrike">
                <a:solidFill>
                  <a:schemeClr val="lt1"/>
                </a:solidFill>
                <a:latin typeface="Inter"/>
                <a:ea typeface="Inter"/>
                <a:cs typeface="Inter"/>
                <a:sym typeface="Inter"/>
              </a:rPr>
              <a:t>LUCIFER</a:t>
            </a:r>
            <a:endParaRPr b="0" i="0" sz="1100" u="none" cap="none" strike="noStrike">
              <a:solidFill>
                <a:srgbClr val="000000"/>
              </a:solidFill>
              <a:latin typeface="Arial"/>
              <a:ea typeface="Arial"/>
              <a:cs typeface="Arial"/>
              <a:sym typeface="Arial"/>
            </a:endParaRPr>
          </a:p>
        </p:txBody>
      </p:sp>
      <p:sp>
        <p:nvSpPr>
          <p:cNvPr id="157" name="Google Shape;157;p18"/>
          <p:cNvSpPr/>
          <p:nvPr/>
        </p:nvSpPr>
        <p:spPr>
          <a:xfrm>
            <a:off x="2819727"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8" name="Google Shape;158;p18"/>
          <p:cNvSpPr/>
          <p:nvPr/>
        </p:nvSpPr>
        <p:spPr>
          <a:xfrm>
            <a:off x="5008319"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 name="Google Shape;159;p18"/>
          <p:cNvSpPr/>
          <p:nvPr/>
        </p:nvSpPr>
        <p:spPr>
          <a:xfrm>
            <a:off x="7196925" y="2279175"/>
            <a:ext cx="1818000" cy="23838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0" name="Google Shape;160;p18"/>
          <p:cNvSpPr/>
          <p:nvPr/>
        </p:nvSpPr>
        <p:spPr>
          <a:xfrm>
            <a:off x="631075" y="2279175"/>
            <a:ext cx="1818000" cy="2384100"/>
          </a:xfrm>
          <a:prstGeom prst="roundRect">
            <a:avLst>
              <a:gd fmla="val 7521"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64" name="Shape 164"/>
        <p:cNvGrpSpPr/>
        <p:nvPr/>
      </p:nvGrpSpPr>
      <p:grpSpPr>
        <a:xfrm>
          <a:off x="0" y="0"/>
          <a:ext cx="0" cy="0"/>
          <a:chOff x="0" y="0"/>
          <a:chExt cx="0" cy="0"/>
        </a:xfrm>
      </p:grpSpPr>
      <p:sp>
        <p:nvSpPr>
          <p:cNvPr id="165" name="Google Shape;165;p19"/>
          <p:cNvSpPr txBox="1"/>
          <p:nvPr/>
        </p:nvSpPr>
        <p:spPr>
          <a:xfrm>
            <a:off x="489650" y="234550"/>
            <a:ext cx="4387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Network Statistics</a:t>
            </a:r>
            <a:endParaRPr b="0" i="0" sz="1400" u="none" cap="none" strike="noStrike">
              <a:solidFill>
                <a:srgbClr val="000000"/>
              </a:solidFill>
              <a:latin typeface="Arial"/>
              <a:ea typeface="Arial"/>
              <a:cs typeface="Arial"/>
              <a:sym typeface="Arial"/>
            </a:endParaRPr>
          </a:p>
        </p:txBody>
      </p:sp>
      <p:sp>
        <p:nvSpPr>
          <p:cNvPr id="166" name="Google Shape;166;p19"/>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sp>
        <p:nvSpPr>
          <p:cNvPr id="167" name="Google Shape;167;p19"/>
          <p:cNvSpPr txBox="1"/>
          <p:nvPr/>
        </p:nvSpPr>
        <p:spPr>
          <a:xfrm>
            <a:off x="298850" y="997000"/>
            <a:ext cx="4769100" cy="3064500"/>
          </a:xfrm>
          <a:prstGeom prst="rect">
            <a:avLst/>
          </a:prstGeom>
          <a:noFill/>
          <a:ln>
            <a:noFill/>
          </a:ln>
        </p:spPr>
        <p:txBody>
          <a:bodyPr anchorCtr="0" anchor="t" bIns="34275" lIns="68575" spcFirstLastPara="1" rIns="68575" wrap="square" tIns="34275">
            <a:spAutoFit/>
          </a:bodyPr>
          <a:lstStyle/>
          <a:p>
            <a:pPr indent="-317500" lvl="0" marL="457200" rtl="0" algn="l">
              <a:lnSpc>
                <a:spcPct val="13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Nodes: 35,133. Edges: 95,500.</a:t>
            </a:r>
            <a:endParaRPr>
              <a:solidFill>
                <a:schemeClr val="lt1"/>
              </a:solidFill>
              <a:latin typeface="Inter Light"/>
              <a:ea typeface="Inter Light"/>
              <a:cs typeface="Inter Light"/>
              <a:sym typeface="Inter Light"/>
            </a:endParaRPr>
          </a:p>
          <a:p>
            <a:pPr indent="-317500" lvl="0" marL="457200" rtl="0" algn="l">
              <a:lnSpc>
                <a:spcPct val="13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Connected components: 512</a:t>
            </a:r>
            <a:endParaRPr>
              <a:solidFill>
                <a:schemeClr val="lt1"/>
              </a:solidFill>
              <a:latin typeface="Inter Light"/>
              <a:ea typeface="Inter Light"/>
              <a:cs typeface="Inter Light"/>
              <a:sym typeface="Inter Light"/>
            </a:endParaRPr>
          </a:p>
          <a:p>
            <a:pPr indent="-317500" lvl="0" marL="457200" rtl="0" algn="l">
              <a:lnSpc>
                <a:spcPct val="13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Min Degree: 1, Max Degree: 133</a:t>
            </a:r>
            <a:endParaRPr>
              <a:solidFill>
                <a:schemeClr val="lt1"/>
              </a:solidFill>
              <a:latin typeface="Inter Light"/>
              <a:ea typeface="Inter Light"/>
              <a:cs typeface="Inter Light"/>
              <a:sym typeface="Inter Light"/>
            </a:endParaRPr>
          </a:p>
          <a:p>
            <a:pPr indent="-317500" lvl="0" marL="457200" rtl="0" algn="l">
              <a:lnSpc>
                <a:spcPct val="10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Average degree per type:</a:t>
            </a:r>
            <a:endParaRPr>
              <a:solidFill>
                <a:schemeClr val="lt1"/>
              </a:solidFill>
              <a:latin typeface="Inter Light"/>
              <a:ea typeface="Inter Light"/>
              <a:cs typeface="Inter Light"/>
              <a:sym typeface="Inter Light"/>
            </a:endParaRPr>
          </a:p>
          <a:p>
            <a:pPr indent="0" lvl="0" marL="457200" rtl="0" algn="l">
              <a:lnSpc>
                <a:spcPct val="100000"/>
              </a:lnSpc>
              <a:spcBef>
                <a:spcPts val="0"/>
              </a:spcBef>
              <a:spcAft>
                <a:spcPts val="0"/>
              </a:spcAft>
              <a:buNone/>
            </a:pPr>
            <a:r>
              <a:t/>
            </a:r>
            <a:endParaRPr>
              <a:solidFill>
                <a:schemeClr val="lt1"/>
              </a:solidFill>
              <a:latin typeface="Inter Light"/>
              <a:ea typeface="Inter Light"/>
              <a:cs typeface="Inter Light"/>
              <a:sym typeface="Inter Light"/>
            </a:endParaRPr>
          </a:p>
          <a:p>
            <a:pPr indent="-317500" lvl="1" marL="914400" rtl="0" algn="l">
              <a:lnSpc>
                <a:spcPct val="100000"/>
              </a:lnSpc>
              <a:spcBef>
                <a:spcPts val="0"/>
              </a:spcBef>
              <a:spcAft>
                <a:spcPts val="0"/>
              </a:spcAft>
              <a:buClr>
                <a:schemeClr val="lt1"/>
              </a:buClr>
              <a:buSzPts val="1400"/>
              <a:buFont typeface="Inter Light"/>
              <a:buChar char="○"/>
            </a:pPr>
            <a:r>
              <a:rPr b="1" lang="en-CA">
                <a:solidFill>
                  <a:schemeClr val="lt1"/>
                </a:solidFill>
                <a:latin typeface="Inter"/>
                <a:ea typeface="Inter"/>
                <a:cs typeface="Inter"/>
                <a:sym typeface="Inter"/>
              </a:rPr>
              <a:t>Movies: </a:t>
            </a:r>
            <a:r>
              <a:rPr lang="en-CA">
                <a:solidFill>
                  <a:schemeClr val="lt1"/>
                </a:solidFill>
                <a:latin typeface="Inter Light"/>
                <a:ea typeface="Inter Light"/>
                <a:cs typeface="Inter Light"/>
                <a:sym typeface="Inter Light"/>
              </a:rPr>
              <a:t>Average degree of 8.28 </a:t>
            </a:r>
            <a:endParaRPr>
              <a:solidFill>
                <a:schemeClr val="lt1"/>
              </a:solidFill>
              <a:latin typeface="Inter Light"/>
              <a:ea typeface="Inter Light"/>
              <a:cs typeface="Inter Light"/>
              <a:sym typeface="Inter Light"/>
            </a:endParaRPr>
          </a:p>
          <a:p>
            <a:pPr indent="-317500" lvl="2" marL="1371600" rtl="0" algn="l">
              <a:lnSpc>
                <a:spcPct val="10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shows collaborative network</a:t>
            </a:r>
            <a:endParaRPr>
              <a:solidFill>
                <a:schemeClr val="lt1"/>
              </a:solidFill>
              <a:latin typeface="Inter Light"/>
              <a:ea typeface="Inter Light"/>
              <a:cs typeface="Inter Light"/>
              <a:sym typeface="Inter Light"/>
            </a:endParaRPr>
          </a:p>
          <a:p>
            <a:pPr indent="-317500" lvl="1" marL="914400" rtl="0" algn="l">
              <a:lnSpc>
                <a:spcPct val="100000"/>
              </a:lnSpc>
              <a:spcBef>
                <a:spcPts val="0"/>
              </a:spcBef>
              <a:spcAft>
                <a:spcPts val="0"/>
              </a:spcAft>
              <a:buClr>
                <a:schemeClr val="lt1"/>
              </a:buClr>
              <a:buSzPts val="1400"/>
              <a:buFont typeface="Inter Light"/>
              <a:buChar char="○"/>
            </a:pPr>
            <a:r>
              <a:rPr b="1" lang="en-CA">
                <a:solidFill>
                  <a:schemeClr val="lt1"/>
                </a:solidFill>
                <a:latin typeface="Inter"/>
                <a:ea typeface="Inter"/>
                <a:cs typeface="Inter"/>
                <a:sym typeface="Inter"/>
              </a:rPr>
              <a:t>Directors: </a:t>
            </a:r>
            <a:r>
              <a:rPr lang="en-CA">
                <a:solidFill>
                  <a:schemeClr val="lt1"/>
                </a:solidFill>
                <a:latin typeface="Inter Light"/>
                <a:ea typeface="Inter Light"/>
                <a:cs typeface="Inter Light"/>
                <a:sym typeface="Inter Light"/>
              </a:rPr>
              <a:t>Average degree of 10.99</a:t>
            </a:r>
            <a:endParaRPr>
              <a:solidFill>
                <a:schemeClr val="lt1"/>
              </a:solidFill>
              <a:latin typeface="Inter Light"/>
              <a:ea typeface="Inter Light"/>
              <a:cs typeface="Inter Light"/>
              <a:sym typeface="Inter Light"/>
            </a:endParaRPr>
          </a:p>
          <a:p>
            <a:pPr indent="-317500" lvl="2" marL="1371600" rtl="0" algn="l">
              <a:lnSpc>
                <a:spcPct val="10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central role in industry due to high number of connections</a:t>
            </a:r>
            <a:endParaRPr>
              <a:solidFill>
                <a:schemeClr val="lt1"/>
              </a:solidFill>
              <a:latin typeface="Inter Light"/>
              <a:ea typeface="Inter Light"/>
              <a:cs typeface="Inter Light"/>
              <a:sym typeface="Inter Light"/>
            </a:endParaRPr>
          </a:p>
          <a:p>
            <a:pPr indent="-317500" lvl="1" marL="914400" rtl="0" algn="l">
              <a:lnSpc>
                <a:spcPct val="100000"/>
              </a:lnSpc>
              <a:spcBef>
                <a:spcPts val="0"/>
              </a:spcBef>
              <a:spcAft>
                <a:spcPts val="0"/>
              </a:spcAft>
              <a:buClr>
                <a:schemeClr val="lt1"/>
              </a:buClr>
              <a:buSzPts val="1400"/>
              <a:buFont typeface="Inter Light"/>
              <a:buChar char="○"/>
            </a:pPr>
            <a:r>
              <a:rPr b="1" lang="en-CA">
                <a:solidFill>
                  <a:schemeClr val="lt1"/>
                </a:solidFill>
                <a:latin typeface="Inter"/>
                <a:ea typeface="Inter"/>
                <a:cs typeface="Inter"/>
                <a:sym typeface="Inter"/>
              </a:rPr>
              <a:t>Cast members: </a:t>
            </a:r>
            <a:r>
              <a:rPr lang="en-CA">
                <a:solidFill>
                  <a:schemeClr val="lt1"/>
                </a:solidFill>
                <a:latin typeface="Inter Light"/>
                <a:ea typeface="Inter Light"/>
                <a:cs typeface="Inter Light"/>
                <a:sym typeface="Inter Light"/>
              </a:rPr>
              <a:t>Average degree of 3.63</a:t>
            </a:r>
            <a:endParaRPr b="1">
              <a:solidFill>
                <a:schemeClr val="lt1"/>
              </a:solidFill>
              <a:latin typeface="Inter"/>
              <a:ea typeface="Inter"/>
              <a:cs typeface="Inter"/>
              <a:sym typeface="Inter"/>
            </a:endParaRPr>
          </a:p>
          <a:p>
            <a:pPr indent="-317500" lvl="2" marL="1371600" rtl="0" algn="l">
              <a:lnSpc>
                <a:spcPct val="100000"/>
              </a:lnSpc>
              <a:spcBef>
                <a:spcPts val="0"/>
              </a:spcBef>
              <a:spcAft>
                <a:spcPts val="0"/>
              </a:spcAft>
              <a:buClr>
                <a:schemeClr val="lt1"/>
              </a:buClr>
              <a:buSzPts val="1400"/>
              <a:buFont typeface="Inter Light"/>
              <a:buChar char="■"/>
            </a:pPr>
            <a:r>
              <a:rPr lang="en-CA">
                <a:solidFill>
                  <a:schemeClr val="lt1"/>
                </a:solidFill>
                <a:latin typeface="Inter Light"/>
                <a:ea typeface="Inter Light"/>
                <a:cs typeface="Inter Light"/>
                <a:sym typeface="Inter Light"/>
              </a:rPr>
              <a:t>less connected than directors</a:t>
            </a:r>
            <a:endParaRPr>
              <a:solidFill>
                <a:schemeClr val="lt1"/>
              </a:solidFill>
              <a:latin typeface="Inter Light"/>
              <a:ea typeface="Inter Light"/>
              <a:cs typeface="Inter Light"/>
              <a:sym typeface="Inter Light"/>
            </a:endParaRPr>
          </a:p>
          <a:p>
            <a:pPr indent="0" lvl="0" marL="0" rtl="0" algn="l">
              <a:lnSpc>
                <a:spcPct val="100000"/>
              </a:lnSpc>
              <a:spcBef>
                <a:spcPts val="0"/>
              </a:spcBef>
              <a:spcAft>
                <a:spcPts val="0"/>
              </a:spcAft>
              <a:buNone/>
            </a:pPr>
            <a:r>
              <a:t/>
            </a:r>
            <a:endParaRPr>
              <a:solidFill>
                <a:schemeClr val="lt1"/>
              </a:solidFill>
              <a:latin typeface="Inter Light"/>
              <a:ea typeface="Inter Light"/>
              <a:cs typeface="Inter Light"/>
              <a:sym typeface="Inter Light"/>
            </a:endParaRPr>
          </a:p>
        </p:txBody>
      </p:sp>
      <p:pic>
        <p:nvPicPr>
          <p:cNvPr id="168" name="Google Shape;168;p19"/>
          <p:cNvPicPr preferRelativeResize="0"/>
          <p:nvPr/>
        </p:nvPicPr>
        <p:blipFill>
          <a:blip r:embed="rId3">
            <a:alphaModFix/>
          </a:blip>
          <a:stretch>
            <a:fillRect/>
          </a:stretch>
        </p:blipFill>
        <p:spPr>
          <a:xfrm>
            <a:off x="5349000" y="494749"/>
            <a:ext cx="2832525" cy="2152911"/>
          </a:xfrm>
          <a:prstGeom prst="rect">
            <a:avLst/>
          </a:prstGeom>
          <a:noFill/>
          <a:ln>
            <a:noFill/>
          </a:ln>
        </p:spPr>
      </p:pic>
      <p:pic>
        <p:nvPicPr>
          <p:cNvPr id="169" name="Google Shape;169;p19"/>
          <p:cNvPicPr preferRelativeResize="0"/>
          <p:nvPr/>
        </p:nvPicPr>
        <p:blipFill>
          <a:blip r:embed="rId4">
            <a:alphaModFix/>
          </a:blip>
          <a:stretch>
            <a:fillRect/>
          </a:stretch>
        </p:blipFill>
        <p:spPr>
          <a:xfrm>
            <a:off x="5349000" y="2834750"/>
            <a:ext cx="2832525" cy="194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73" name="Shape 173"/>
        <p:cNvGrpSpPr/>
        <p:nvPr/>
      </p:nvGrpSpPr>
      <p:grpSpPr>
        <a:xfrm>
          <a:off x="0" y="0"/>
          <a:ext cx="0" cy="0"/>
          <a:chOff x="0" y="0"/>
          <a:chExt cx="0" cy="0"/>
        </a:xfrm>
      </p:grpSpPr>
      <p:sp>
        <p:nvSpPr>
          <p:cNvPr id="174" name="Google Shape;174;p20"/>
          <p:cNvSpPr txBox="1"/>
          <p:nvPr/>
        </p:nvSpPr>
        <p:spPr>
          <a:xfrm>
            <a:off x="598875" y="324825"/>
            <a:ext cx="40146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2400"/>
              <a:buFont typeface="Arial"/>
              <a:buNone/>
            </a:pPr>
            <a:r>
              <a:rPr b="1" lang="en-CA" sz="2700">
                <a:solidFill>
                  <a:schemeClr val="lt1"/>
                </a:solidFill>
                <a:latin typeface="Inter"/>
                <a:ea typeface="Inter"/>
                <a:cs typeface="Inter"/>
                <a:sym typeface="Inter"/>
              </a:rPr>
              <a:t>Visualizations</a:t>
            </a:r>
            <a:endParaRPr b="1" sz="2700">
              <a:solidFill>
                <a:schemeClr val="lt1"/>
              </a:solidFill>
              <a:latin typeface="Inter"/>
              <a:ea typeface="Inter"/>
              <a:cs typeface="Inter"/>
              <a:sym typeface="Inter"/>
            </a:endParaRPr>
          </a:p>
        </p:txBody>
      </p:sp>
      <p:pic>
        <p:nvPicPr>
          <p:cNvPr id="175" name="Google Shape;175;p20"/>
          <p:cNvPicPr preferRelativeResize="0"/>
          <p:nvPr/>
        </p:nvPicPr>
        <p:blipFill>
          <a:blip r:embed="rId3">
            <a:alphaModFix/>
          </a:blip>
          <a:stretch>
            <a:fillRect/>
          </a:stretch>
        </p:blipFill>
        <p:spPr>
          <a:xfrm>
            <a:off x="598875" y="919400"/>
            <a:ext cx="2275500" cy="3304700"/>
          </a:xfrm>
          <a:prstGeom prst="rect">
            <a:avLst/>
          </a:prstGeom>
          <a:noFill/>
          <a:ln>
            <a:noFill/>
          </a:ln>
        </p:spPr>
      </p:pic>
      <p:pic>
        <p:nvPicPr>
          <p:cNvPr id="176" name="Google Shape;176;p20"/>
          <p:cNvPicPr preferRelativeResize="0"/>
          <p:nvPr/>
        </p:nvPicPr>
        <p:blipFill>
          <a:blip r:embed="rId4">
            <a:alphaModFix/>
          </a:blip>
          <a:stretch>
            <a:fillRect/>
          </a:stretch>
        </p:blipFill>
        <p:spPr>
          <a:xfrm>
            <a:off x="598875" y="4421861"/>
            <a:ext cx="2275500" cy="512614"/>
          </a:xfrm>
          <a:prstGeom prst="rect">
            <a:avLst/>
          </a:prstGeom>
          <a:noFill/>
          <a:ln>
            <a:noFill/>
          </a:ln>
        </p:spPr>
      </p:pic>
      <p:pic>
        <p:nvPicPr>
          <p:cNvPr id="177" name="Google Shape;177;p20"/>
          <p:cNvPicPr preferRelativeResize="0"/>
          <p:nvPr/>
        </p:nvPicPr>
        <p:blipFill rotWithShape="1">
          <a:blip r:embed="rId5">
            <a:alphaModFix/>
          </a:blip>
          <a:srcRect b="10803" l="14314" r="4258" t="7783"/>
          <a:stretch/>
        </p:blipFill>
        <p:spPr>
          <a:xfrm>
            <a:off x="4229375" y="427650"/>
            <a:ext cx="4420275" cy="441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81" name="Shape 181"/>
        <p:cNvGrpSpPr/>
        <p:nvPr/>
      </p:nvGrpSpPr>
      <p:grpSpPr>
        <a:xfrm>
          <a:off x="0" y="0"/>
          <a:ext cx="0" cy="0"/>
          <a:chOff x="0" y="0"/>
          <a:chExt cx="0" cy="0"/>
        </a:xfrm>
      </p:grpSpPr>
      <p:sp>
        <p:nvSpPr>
          <p:cNvPr id="182" name="Google Shape;182;p21"/>
          <p:cNvSpPr txBox="1"/>
          <p:nvPr/>
        </p:nvSpPr>
        <p:spPr>
          <a:xfrm>
            <a:off x="475650" y="395400"/>
            <a:ext cx="4387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Detecting Communities</a:t>
            </a:r>
            <a:endParaRPr b="1" sz="2700">
              <a:solidFill>
                <a:schemeClr val="lt1"/>
              </a:solidFill>
              <a:latin typeface="Inter"/>
              <a:ea typeface="Inter"/>
              <a:cs typeface="Inter"/>
              <a:sym typeface="Inter"/>
            </a:endParaRPr>
          </a:p>
        </p:txBody>
      </p:sp>
      <p:sp>
        <p:nvSpPr>
          <p:cNvPr id="183" name="Google Shape;183;p21"/>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sp>
        <p:nvSpPr>
          <p:cNvPr id="184" name="Google Shape;184;p21"/>
          <p:cNvSpPr txBox="1"/>
          <p:nvPr/>
        </p:nvSpPr>
        <p:spPr>
          <a:xfrm>
            <a:off x="398825" y="1221150"/>
            <a:ext cx="4387500" cy="1800900"/>
          </a:xfrm>
          <a:prstGeom prst="rect">
            <a:avLst/>
          </a:prstGeom>
          <a:noFill/>
          <a:ln>
            <a:noFill/>
          </a:ln>
        </p:spPr>
        <p:txBody>
          <a:bodyPr anchorCtr="0" anchor="t" bIns="34275" lIns="68575" spcFirstLastPara="1" rIns="68575" wrap="square" tIns="34275">
            <a:spAutoFit/>
          </a:bodyPr>
          <a:lstStyle/>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Avg Modularity: 0.8351</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Used </a:t>
            </a:r>
            <a:r>
              <a:rPr lang="en-CA" sz="1500">
                <a:solidFill>
                  <a:schemeClr val="lt1"/>
                </a:solidFill>
                <a:latin typeface="Inter Light"/>
                <a:ea typeface="Inter Light"/>
                <a:cs typeface="Inter Light"/>
                <a:sym typeface="Inter Light"/>
              </a:rPr>
              <a:t>Louvain</a:t>
            </a:r>
            <a:r>
              <a:rPr lang="en-CA" sz="1500">
                <a:solidFill>
                  <a:schemeClr val="lt1"/>
                </a:solidFill>
                <a:latin typeface="Inter Light"/>
                <a:ea typeface="Inter Light"/>
                <a:cs typeface="Inter Light"/>
                <a:sym typeface="Inter Light"/>
              </a:rPr>
              <a:t> Method.</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Each color can be mapped to a distinct film industry.</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6 prominent communities.</a:t>
            </a:r>
            <a:endParaRPr sz="1500">
              <a:solidFill>
                <a:schemeClr val="lt1"/>
              </a:solidFill>
              <a:latin typeface="Inter Light"/>
              <a:ea typeface="Inter Light"/>
              <a:cs typeface="Inter Light"/>
              <a:sym typeface="Inter Light"/>
            </a:endParaRPr>
          </a:p>
          <a:p>
            <a:pPr indent="0" lvl="0" marL="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p:txBody>
      </p:sp>
      <p:pic>
        <p:nvPicPr>
          <p:cNvPr id="185" name="Google Shape;185;p21"/>
          <p:cNvPicPr preferRelativeResize="0"/>
          <p:nvPr/>
        </p:nvPicPr>
        <p:blipFill>
          <a:blip r:embed="rId3">
            <a:alphaModFix/>
          </a:blip>
          <a:stretch>
            <a:fillRect/>
          </a:stretch>
        </p:blipFill>
        <p:spPr>
          <a:xfrm>
            <a:off x="1061275" y="3211850"/>
            <a:ext cx="3004729" cy="1334550"/>
          </a:xfrm>
          <a:prstGeom prst="rect">
            <a:avLst/>
          </a:prstGeom>
          <a:noFill/>
          <a:ln>
            <a:noFill/>
          </a:ln>
        </p:spPr>
      </p:pic>
      <p:pic>
        <p:nvPicPr>
          <p:cNvPr id="186" name="Google Shape;186;p21"/>
          <p:cNvPicPr preferRelativeResize="0"/>
          <p:nvPr/>
        </p:nvPicPr>
        <p:blipFill rotWithShape="1">
          <a:blip r:embed="rId4">
            <a:alphaModFix/>
          </a:blip>
          <a:srcRect b="2600" l="12972" r="15358" t="13253"/>
          <a:stretch/>
        </p:blipFill>
        <p:spPr>
          <a:xfrm>
            <a:off x="4670275" y="912363"/>
            <a:ext cx="4254825" cy="388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90" name="Shape 190"/>
        <p:cNvGrpSpPr/>
        <p:nvPr/>
      </p:nvGrpSpPr>
      <p:grpSpPr>
        <a:xfrm>
          <a:off x="0" y="0"/>
          <a:ext cx="0" cy="0"/>
          <a:chOff x="0" y="0"/>
          <a:chExt cx="0" cy="0"/>
        </a:xfrm>
      </p:grpSpPr>
      <p:sp>
        <p:nvSpPr>
          <p:cNvPr id="191" name="Google Shape;191;p22"/>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sp>
        <p:nvSpPr>
          <p:cNvPr id="192" name="Google Shape;192;p22"/>
          <p:cNvSpPr txBox="1"/>
          <p:nvPr/>
        </p:nvSpPr>
        <p:spPr>
          <a:xfrm>
            <a:off x="475650" y="458675"/>
            <a:ext cx="54093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Identifying Key Individuals</a:t>
            </a:r>
            <a:endParaRPr b="0" i="0" sz="1400" u="none" cap="none" strike="noStrike">
              <a:solidFill>
                <a:srgbClr val="000000"/>
              </a:solidFill>
              <a:latin typeface="Arial"/>
              <a:ea typeface="Arial"/>
              <a:cs typeface="Arial"/>
              <a:sym typeface="Arial"/>
            </a:endParaRPr>
          </a:p>
        </p:txBody>
      </p:sp>
      <p:sp>
        <p:nvSpPr>
          <p:cNvPr id="193" name="Google Shape;193;p22"/>
          <p:cNvSpPr txBox="1"/>
          <p:nvPr/>
        </p:nvSpPr>
        <p:spPr>
          <a:xfrm>
            <a:off x="398825" y="1231575"/>
            <a:ext cx="4619400" cy="2539800"/>
          </a:xfrm>
          <a:prstGeom prst="rect">
            <a:avLst/>
          </a:prstGeom>
          <a:noFill/>
          <a:ln>
            <a:noFill/>
          </a:ln>
        </p:spPr>
        <p:txBody>
          <a:bodyPr anchorCtr="0" anchor="t" bIns="34275" lIns="68575" spcFirstLastPara="1" rIns="68575" wrap="square" tIns="34275">
            <a:noAutofit/>
          </a:bodyPr>
          <a:lstStyle/>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Measure by highest betweenness centrality.</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H</a:t>
            </a:r>
            <a:r>
              <a:rPr lang="en-CA" sz="1500">
                <a:solidFill>
                  <a:schemeClr val="lt1"/>
                </a:solidFill>
                <a:latin typeface="Inter Light"/>
                <a:ea typeface="Inter Light"/>
                <a:cs typeface="Inter Light"/>
                <a:sym typeface="Inter Light"/>
              </a:rPr>
              <a:t>igher degree does not equate to higher centrality.</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Centrality relates to a node’s potential to connect different communities.</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Examples of notable bridge nodes identified:</a:t>
            </a:r>
            <a:endParaRPr sz="1500">
              <a:solidFill>
                <a:schemeClr val="lt1"/>
              </a:solidFill>
              <a:latin typeface="Inter Light"/>
              <a:ea typeface="Inter Light"/>
              <a:cs typeface="Inter Light"/>
              <a:sym typeface="Inter Light"/>
            </a:endParaRPr>
          </a:p>
          <a:p>
            <a:pPr indent="-323850" lvl="1" marL="9144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Anupam Kher</a:t>
            </a:r>
            <a:endParaRPr sz="1500">
              <a:solidFill>
                <a:schemeClr val="lt1"/>
              </a:solidFill>
              <a:latin typeface="Inter Light"/>
              <a:ea typeface="Inter Light"/>
              <a:cs typeface="Inter Light"/>
              <a:sym typeface="Inter Light"/>
            </a:endParaRPr>
          </a:p>
          <a:p>
            <a:pPr indent="-323850" lvl="1" marL="914400" rtl="0" algn="l">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Om Puri</a:t>
            </a:r>
            <a:endParaRPr b="1" sz="1500">
              <a:solidFill>
                <a:schemeClr val="lt1"/>
              </a:solidFill>
              <a:latin typeface="Inter"/>
              <a:ea typeface="Inter"/>
              <a:cs typeface="Inter"/>
              <a:sym typeface="Inter"/>
            </a:endParaRPr>
          </a:p>
          <a:p>
            <a:pPr indent="0" lvl="0" marL="0" rtl="0" algn="l">
              <a:spcBef>
                <a:spcPts val="0"/>
              </a:spcBef>
              <a:spcAft>
                <a:spcPts val="0"/>
              </a:spcAft>
              <a:buNone/>
            </a:pPr>
            <a:r>
              <a:t/>
            </a:r>
            <a:endParaRPr sz="1500">
              <a:solidFill>
                <a:schemeClr val="lt1"/>
              </a:solidFill>
              <a:latin typeface="Inter Light"/>
              <a:ea typeface="Inter Light"/>
              <a:cs typeface="Inter Light"/>
              <a:sym typeface="Inter Light"/>
            </a:endParaRPr>
          </a:p>
          <a:p>
            <a:pPr indent="0" lvl="0" marL="45720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p:txBody>
      </p:sp>
      <p:pic>
        <p:nvPicPr>
          <p:cNvPr id="194" name="Google Shape;194;p22"/>
          <p:cNvPicPr preferRelativeResize="0"/>
          <p:nvPr/>
        </p:nvPicPr>
        <p:blipFill>
          <a:blip r:embed="rId3">
            <a:alphaModFix/>
          </a:blip>
          <a:stretch>
            <a:fillRect/>
          </a:stretch>
        </p:blipFill>
        <p:spPr>
          <a:xfrm>
            <a:off x="5448437" y="2935550"/>
            <a:ext cx="3223776" cy="1426075"/>
          </a:xfrm>
          <a:prstGeom prst="rect">
            <a:avLst/>
          </a:prstGeom>
          <a:noFill/>
          <a:ln>
            <a:noFill/>
          </a:ln>
        </p:spPr>
      </p:pic>
      <p:pic>
        <p:nvPicPr>
          <p:cNvPr id="195" name="Google Shape;195;p22"/>
          <p:cNvPicPr preferRelativeResize="0"/>
          <p:nvPr/>
        </p:nvPicPr>
        <p:blipFill>
          <a:blip r:embed="rId4">
            <a:alphaModFix/>
          </a:blip>
          <a:stretch>
            <a:fillRect/>
          </a:stretch>
        </p:blipFill>
        <p:spPr>
          <a:xfrm>
            <a:off x="5448425" y="825000"/>
            <a:ext cx="3223799" cy="1406611"/>
          </a:xfrm>
          <a:prstGeom prst="rect">
            <a:avLst/>
          </a:prstGeom>
          <a:noFill/>
          <a:ln>
            <a:noFill/>
          </a:ln>
        </p:spPr>
      </p:pic>
      <p:sp>
        <p:nvSpPr>
          <p:cNvPr id="196" name="Google Shape;196;p22"/>
          <p:cNvSpPr txBox="1"/>
          <p:nvPr/>
        </p:nvSpPr>
        <p:spPr>
          <a:xfrm>
            <a:off x="5448425" y="2231600"/>
            <a:ext cx="25749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chemeClr val="lt1"/>
                </a:solidFill>
              </a:rPr>
              <a:t>American film industry</a:t>
            </a:r>
            <a:endParaRPr sz="1100">
              <a:solidFill>
                <a:schemeClr val="lt1"/>
              </a:solidFill>
            </a:endParaRPr>
          </a:p>
        </p:txBody>
      </p:sp>
      <p:sp>
        <p:nvSpPr>
          <p:cNvPr id="197" name="Google Shape;197;p22"/>
          <p:cNvSpPr txBox="1"/>
          <p:nvPr/>
        </p:nvSpPr>
        <p:spPr>
          <a:xfrm>
            <a:off x="5448425" y="4361625"/>
            <a:ext cx="25749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chemeClr val="lt1"/>
                </a:solidFill>
              </a:rPr>
              <a:t>Indian</a:t>
            </a:r>
            <a:r>
              <a:rPr lang="en-CA" sz="1100">
                <a:solidFill>
                  <a:schemeClr val="lt1"/>
                </a:solidFill>
              </a:rPr>
              <a:t> film industry</a:t>
            </a:r>
            <a:endParaRPr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01" name="Shape 201"/>
        <p:cNvGrpSpPr/>
        <p:nvPr/>
      </p:nvGrpSpPr>
      <p:grpSpPr>
        <a:xfrm>
          <a:off x="0" y="0"/>
          <a:ext cx="0" cy="0"/>
          <a:chOff x="0" y="0"/>
          <a:chExt cx="0" cy="0"/>
        </a:xfrm>
      </p:grpSpPr>
      <p:sp>
        <p:nvSpPr>
          <p:cNvPr id="202" name="Google Shape;202;p23"/>
          <p:cNvSpPr txBox="1"/>
          <p:nvPr/>
        </p:nvSpPr>
        <p:spPr>
          <a:xfrm>
            <a:off x="475650" y="458675"/>
            <a:ext cx="4387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Null Model Analysis</a:t>
            </a:r>
            <a:endParaRPr b="0" i="0" sz="1400" u="none" cap="none" strike="noStrike">
              <a:solidFill>
                <a:srgbClr val="000000"/>
              </a:solidFill>
              <a:latin typeface="Arial"/>
              <a:ea typeface="Arial"/>
              <a:cs typeface="Arial"/>
              <a:sym typeface="Arial"/>
            </a:endParaRPr>
          </a:p>
        </p:txBody>
      </p:sp>
      <p:sp>
        <p:nvSpPr>
          <p:cNvPr id="203" name="Google Shape;203;p23"/>
          <p:cNvSpPr txBox="1"/>
          <p:nvPr/>
        </p:nvSpPr>
        <p:spPr>
          <a:xfrm>
            <a:off x="587776" y="1259736"/>
            <a:ext cx="2687400" cy="1770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700"/>
              <a:buFont typeface="Arial"/>
              <a:buNone/>
            </a:pPr>
            <a:r>
              <a:t/>
            </a:r>
            <a:endParaRPr b="0" i="0" sz="700" u="none" cap="none" strike="noStrike">
              <a:solidFill>
                <a:schemeClr val="lt1"/>
              </a:solidFill>
              <a:latin typeface="Inter Light"/>
              <a:ea typeface="Inter Light"/>
              <a:cs typeface="Inter Light"/>
              <a:sym typeface="Inter Light"/>
            </a:endParaRPr>
          </a:p>
        </p:txBody>
      </p:sp>
      <p:graphicFrame>
        <p:nvGraphicFramePr>
          <p:cNvPr id="204" name="Google Shape;204;p23"/>
          <p:cNvGraphicFramePr/>
          <p:nvPr/>
        </p:nvGraphicFramePr>
        <p:xfrm>
          <a:off x="5095050" y="1472500"/>
          <a:ext cx="3000000" cy="3000000"/>
        </p:xfrm>
        <a:graphic>
          <a:graphicData uri="http://schemas.openxmlformats.org/drawingml/2006/table">
            <a:tbl>
              <a:tblPr>
                <a:noFill/>
                <a:tableStyleId>{98E54DF0-54E7-495B-AD2C-5EEBB1C8015E}</a:tableStyleId>
              </a:tblPr>
              <a:tblGrid>
                <a:gridCol w="1334400"/>
                <a:gridCol w="1223150"/>
                <a:gridCol w="1226700"/>
              </a:tblGrid>
              <a:tr h="732825">
                <a:tc>
                  <a:txBody>
                    <a:bodyPr/>
                    <a:lstStyle/>
                    <a:p>
                      <a:pPr indent="0" lvl="0" marL="0" rtl="0" algn="l">
                        <a:spcBef>
                          <a:spcPts val="0"/>
                        </a:spcBef>
                        <a:spcAft>
                          <a:spcPts val="0"/>
                        </a:spcAft>
                        <a:buNone/>
                      </a:pPr>
                      <a:r>
                        <a:rPr b="1" lang="en-CA">
                          <a:solidFill>
                            <a:schemeClr val="lt1"/>
                          </a:solidFill>
                        </a:rPr>
                        <a:t>Network</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CA">
                          <a:solidFill>
                            <a:schemeClr val="lt1"/>
                          </a:solidFill>
                        </a:rPr>
                        <a:t>Clustering Coefficient</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CA">
                          <a:solidFill>
                            <a:schemeClr val="lt1"/>
                          </a:solidFill>
                        </a:rPr>
                        <a:t>Avg. Path Length</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32825">
                <a:tc>
                  <a:txBody>
                    <a:bodyPr/>
                    <a:lstStyle/>
                    <a:p>
                      <a:pPr indent="0" lvl="0" marL="0" rtl="0" algn="l">
                        <a:spcBef>
                          <a:spcPts val="0"/>
                        </a:spcBef>
                        <a:spcAft>
                          <a:spcPts val="0"/>
                        </a:spcAft>
                        <a:buNone/>
                      </a:pPr>
                      <a:r>
                        <a:rPr lang="en-CA">
                          <a:solidFill>
                            <a:schemeClr val="lt1"/>
                          </a:solidFill>
                        </a:rPr>
                        <a:t>Netflix network</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CA">
                          <a:solidFill>
                            <a:schemeClr val="lt1"/>
                          </a:solidFill>
                        </a:rPr>
                        <a:t>0.6482</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CA">
                          <a:solidFill>
                            <a:schemeClr val="lt1"/>
                          </a:solidFill>
                        </a:rPr>
                        <a:t>8.65</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32825">
                <a:tc>
                  <a:txBody>
                    <a:bodyPr/>
                    <a:lstStyle/>
                    <a:p>
                      <a:pPr indent="0" lvl="0" marL="0" rtl="0" algn="l">
                        <a:spcBef>
                          <a:spcPts val="0"/>
                        </a:spcBef>
                        <a:spcAft>
                          <a:spcPts val="0"/>
                        </a:spcAft>
                        <a:buNone/>
                      </a:pPr>
                      <a:r>
                        <a:rPr lang="en-CA">
                          <a:solidFill>
                            <a:schemeClr val="lt1"/>
                          </a:solidFill>
                        </a:rPr>
                        <a:t>Null Model</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CA">
                          <a:solidFill>
                            <a:schemeClr val="lt1"/>
                          </a:solidFill>
                        </a:rPr>
                        <a:t>0.00072</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CA">
                          <a:solidFill>
                            <a:schemeClr val="lt1"/>
                          </a:solidFill>
                        </a:rPr>
                        <a:t>5.24</a:t>
                      </a:r>
                      <a:endParaRPr>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205" name="Google Shape;205;p23"/>
          <p:cNvSpPr txBox="1"/>
          <p:nvPr/>
        </p:nvSpPr>
        <p:spPr>
          <a:xfrm>
            <a:off x="475650" y="1231125"/>
            <a:ext cx="4619400" cy="2539800"/>
          </a:xfrm>
          <a:prstGeom prst="rect">
            <a:avLst/>
          </a:prstGeom>
          <a:noFill/>
          <a:ln>
            <a:noFill/>
          </a:ln>
        </p:spPr>
        <p:txBody>
          <a:bodyPr anchorCtr="0" anchor="t" bIns="34275" lIns="68575" spcFirstLastPara="1" rIns="68575" wrap="square" tIns="34275">
            <a:noAutofit/>
          </a:bodyPr>
          <a:lstStyle/>
          <a:p>
            <a:pPr indent="-323850" lvl="0" marL="457200" rtl="0" algn="l">
              <a:lnSpc>
                <a:spcPct val="11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Ten configuration null models.</a:t>
            </a:r>
            <a:endParaRPr sz="1500">
              <a:solidFill>
                <a:schemeClr val="lt1"/>
              </a:solidFill>
              <a:latin typeface="Inter Light"/>
              <a:ea typeface="Inter Light"/>
              <a:cs typeface="Inter Light"/>
              <a:sym typeface="Inter Light"/>
            </a:endParaRPr>
          </a:p>
          <a:p>
            <a:pPr indent="-323850" lvl="0" marL="457200" rtl="0" algn="l">
              <a:lnSpc>
                <a:spcPct val="11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Clustering observed is far from random, likely driven by other factors.</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Higher </a:t>
            </a:r>
            <a:r>
              <a:rPr lang="en-CA" sz="1500">
                <a:solidFill>
                  <a:schemeClr val="lt1"/>
                </a:solidFill>
                <a:latin typeface="Inter Light"/>
                <a:ea typeface="Inter Light"/>
                <a:cs typeface="Inter Light"/>
                <a:sym typeface="Inter Light"/>
              </a:rPr>
              <a:t>average path length than null model.</a:t>
            </a:r>
            <a:endParaRPr sz="1500">
              <a:solidFill>
                <a:schemeClr val="lt1"/>
              </a:solidFill>
              <a:latin typeface="Inter Light"/>
              <a:ea typeface="Inter Light"/>
              <a:cs typeface="Inter Light"/>
              <a:sym typeface="Inter Light"/>
            </a:endParaRPr>
          </a:p>
          <a:p>
            <a:pPr indent="-323850" lvl="1" marL="914400" rtl="0" algn="l">
              <a:lnSpc>
                <a:spcPct val="11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Structural constraints (geographic distribution or language barriers)</a:t>
            </a:r>
            <a:endParaRPr sz="1500">
              <a:solidFill>
                <a:schemeClr val="lt1"/>
              </a:solidFill>
              <a:latin typeface="Inter Light"/>
              <a:ea typeface="Inter Light"/>
              <a:cs typeface="Inter Light"/>
              <a:sym typeface="Inter Light"/>
            </a:endParaRPr>
          </a:p>
          <a:p>
            <a:pPr indent="-323850" lvl="1" marL="914400" rtl="0" algn="l">
              <a:lnSpc>
                <a:spcPct val="11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Preferential attachment creating hubs</a:t>
            </a:r>
            <a:endParaRPr sz="1500">
              <a:solidFill>
                <a:schemeClr val="lt1"/>
              </a:solidFill>
              <a:latin typeface="Inter Light"/>
              <a:ea typeface="Inter Light"/>
              <a:cs typeface="Inter Light"/>
              <a:sym typeface="Inter Light"/>
            </a:endParaRPr>
          </a:p>
          <a:p>
            <a:pPr indent="-323850" lvl="1" marL="914400" rtl="0" algn="l">
              <a:lnSpc>
                <a:spcPct val="11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Clustering leading to longer cross-cluster paths </a:t>
            </a:r>
            <a:endParaRPr sz="150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sz="1500">
              <a:solidFill>
                <a:schemeClr val="lt1"/>
              </a:solidFill>
              <a:latin typeface="Inter Light"/>
              <a:ea typeface="Inter Light"/>
              <a:cs typeface="Inter Light"/>
              <a:sym typeface="Inter Light"/>
            </a:endParaRPr>
          </a:p>
          <a:p>
            <a:pPr indent="0" lvl="0" marL="457200" rtl="0" algn="l">
              <a:lnSpc>
                <a:spcPct val="130000"/>
              </a:lnSpc>
              <a:spcBef>
                <a:spcPts val="0"/>
              </a:spcBef>
              <a:spcAft>
                <a:spcPts val="0"/>
              </a:spcAft>
              <a:buNone/>
            </a:pPr>
            <a:r>
              <a:t/>
            </a:r>
            <a:endParaRPr sz="1500">
              <a:solidFill>
                <a:schemeClr val="lt1"/>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09" name="Shape 209"/>
        <p:cNvGrpSpPr/>
        <p:nvPr/>
      </p:nvGrpSpPr>
      <p:grpSpPr>
        <a:xfrm>
          <a:off x="0" y="0"/>
          <a:ext cx="0" cy="0"/>
          <a:chOff x="0" y="0"/>
          <a:chExt cx="0" cy="0"/>
        </a:xfrm>
      </p:grpSpPr>
      <p:sp>
        <p:nvSpPr>
          <p:cNvPr id="210" name="Google Shape;210;p24"/>
          <p:cNvSpPr txBox="1"/>
          <p:nvPr/>
        </p:nvSpPr>
        <p:spPr>
          <a:xfrm>
            <a:off x="398825" y="1143000"/>
            <a:ext cx="4917600" cy="3647100"/>
          </a:xfrm>
          <a:prstGeom prst="rect">
            <a:avLst/>
          </a:prstGeom>
          <a:noFill/>
          <a:ln>
            <a:noFill/>
          </a:ln>
        </p:spPr>
        <p:txBody>
          <a:bodyPr anchorCtr="0" anchor="t" bIns="34275" lIns="68575" spcFirstLastPara="1" rIns="68575" wrap="square" tIns="34275">
            <a:noAutofit/>
          </a:bodyPr>
          <a:lstStyle/>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Including individuals</a:t>
            </a:r>
            <a:r>
              <a:rPr lang="en-CA" sz="1500">
                <a:solidFill>
                  <a:schemeClr val="lt1"/>
                </a:solidFill>
                <a:latin typeface="Inter Light"/>
                <a:ea typeface="Inter Light"/>
                <a:cs typeface="Inter Light"/>
                <a:sym typeface="Inter Light"/>
              </a:rPr>
              <a:t> with high betweenness centrality could bring wider audiences.</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Since higher degree != higher centrality, look for different individuals depending on objective.</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Looking to transfer from one film industry to another is different than wanting to expand in the current one.</a:t>
            </a:r>
            <a:endParaRPr sz="1500">
              <a:solidFill>
                <a:schemeClr val="lt1"/>
              </a:solidFill>
              <a:latin typeface="Inter Light"/>
              <a:ea typeface="Inter Light"/>
              <a:cs typeface="Inter Light"/>
              <a:sym typeface="Inter Light"/>
            </a:endParaRPr>
          </a:p>
          <a:p>
            <a:pPr indent="-323850" lvl="0" marL="457200" rtl="0" algn="l">
              <a:lnSpc>
                <a:spcPct val="130000"/>
              </a:lnSpc>
              <a:spcBef>
                <a:spcPts val="0"/>
              </a:spcBef>
              <a:spcAft>
                <a:spcPts val="0"/>
              </a:spcAft>
              <a:buClr>
                <a:schemeClr val="lt1"/>
              </a:buClr>
              <a:buSzPts val="1500"/>
              <a:buFont typeface="Inter Light"/>
              <a:buChar char="●"/>
            </a:pPr>
            <a:r>
              <a:rPr lang="en-CA" sz="1500">
                <a:solidFill>
                  <a:schemeClr val="lt1"/>
                </a:solidFill>
                <a:latin typeface="Inter Light"/>
                <a:ea typeface="Inter Light"/>
                <a:cs typeface="Inter Light"/>
                <a:sym typeface="Inter Light"/>
              </a:rPr>
              <a:t>Important to understand community to which you belong.</a:t>
            </a:r>
            <a:endParaRPr sz="1500">
              <a:solidFill>
                <a:schemeClr val="lt1"/>
              </a:solidFill>
              <a:latin typeface="Inter Light"/>
              <a:ea typeface="Inter Light"/>
              <a:cs typeface="Inter Light"/>
              <a:sym typeface="Inter Light"/>
            </a:endParaRPr>
          </a:p>
        </p:txBody>
      </p:sp>
      <p:sp>
        <p:nvSpPr>
          <p:cNvPr id="211" name="Google Shape;211;p24"/>
          <p:cNvSpPr txBox="1"/>
          <p:nvPr/>
        </p:nvSpPr>
        <p:spPr>
          <a:xfrm>
            <a:off x="475650" y="458675"/>
            <a:ext cx="47154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CA" sz="2700">
                <a:solidFill>
                  <a:schemeClr val="lt1"/>
                </a:solidFill>
                <a:latin typeface="Inter"/>
                <a:ea typeface="Inter"/>
                <a:cs typeface="Inter"/>
                <a:sym typeface="Inter"/>
              </a:rPr>
              <a:t>Takeaways</a:t>
            </a:r>
            <a:endParaRPr b="1" sz="2700">
              <a:solidFill>
                <a:schemeClr val="lt1"/>
              </a:solidFill>
              <a:latin typeface="Inter"/>
              <a:ea typeface="Inter"/>
              <a:cs typeface="Inter"/>
              <a:sym typeface="Inter"/>
            </a:endParaRPr>
          </a:p>
        </p:txBody>
      </p:sp>
      <p:pic>
        <p:nvPicPr>
          <p:cNvPr id="212" name="Google Shape;212;p24"/>
          <p:cNvPicPr preferRelativeResize="0"/>
          <p:nvPr/>
        </p:nvPicPr>
        <p:blipFill>
          <a:blip r:embed="rId3">
            <a:alphaModFix/>
          </a:blip>
          <a:stretch>
            <a:fillRect/>
          </a:stretch>
        </p:blipFill>
        <p:spPr>
          <a:xfrm>
            <a:off x="5531226" y="742750"/>
            <a:ext cx="3312426" cy="1414150"/>
          </a:xfrm>
          <a:prstGeom prst="rect">
            <a:avLst/>
          </a:prstGeom>
          <a:noFill/>
          <a:ln>
            <a:noFill/>
          </a:ln>
        </p:spPr>
      </p:pic>
      <p:sp>
        <p:nvSpPr>
          <p:cNvPr id="213" name="Google Shape;213;p24"/>
          <p:cNvSpPr txBox="1"/>
          <p:nvPr/>
        </p:nvSpPr>
        <p:spPr>
          <a:xfrm>
            <a:off x="5531225" y="2156900"/>
            <a:ext cx="25749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chemeClr val="lt1"/>
                </a:solidFill>
              </a:rPr>
              <a:t>Latin </a:t>
            </a:r>
            <a:r>
              <a:rPr lang="en-CA" sz="1100">
                <a:solidFill>
                  <a:schemeClr val="lt1"/>
                </a:solidFill>
              </a:rPr>
              <a:t>America, sorted by centrality</a:t>
            </a:r>
            <a:endParaRPr sz="1100">
              <a:solidFill>
                <a:schemeClr val="lt1"/>
              </a:solidFill>
            </a:endParaRPr>
          </a:p>
        </p:txBody>
      </p:sp>
      <p:pic>
        <p:nvPicPr>
          <p:cNvPr id="214" name="Google Shape;214;p24"/>
          <p:cNvPicPr preferRelativeResize="0"/>
          <p:nvPr/>
        </p:nvPicPr>
        <p:blipFill>
          <a:blip r:embed="rId4">
            <a:alphaModFix/>
          </a:blip>
          <a:stretch>
            <a:fillRect/>
          </a:stretch>
        </p:blipFill>
        <p:spPr>
          <a:xfrm>
            <a:off x="5531225" y="2901400"/>
            <a:ext cx="3312426" cy="1388448"/>
          </a:xfrm>
          <a:prstGeom prst="rect">
            <a:avLst/>
          </a:prstGeom>
          <a:noFill/>
          <a:ln>
            <a:noFill/>
          </a:ln>
        </p:spPr>
      </p:pic>
      <p:sp>
        <p:nvSpPr>
          <p:cNvPr id="215" name="Google Shape;215;p24"/>
          <p:cNvSpPr txBox="1"/>
          <p:nvPr/>
        </p:nvSpPr>
        <p:spPr>
          <a:xfrm>
            <a:off x="5531225" y="4289850"/>
            <a:ext cx="25749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chemeClr val="lt1"/>
                </a:solidFill>
              </a:rPr>
              <a:t>Latin America, sorted by degree</a:t>
            </a:r>
            <a:endParaRPr sz="1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